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67" r:id="rId5"/>
    <p:sldId id="2076136617" r:id="rId6"/>
    <p:sldId id="2076136618" r:id="rId7"/>
    <p:sldId id="2076136619" r:id="rId8"/>
    <p:sldId id="303" r:id="rId9"/>
    <p:sldId id="297" r:id="rId10"/>
    <p:sldId id="2076136621" r:id="rId11"/>
    <p:sldId id="2076136622" r:id="rId12"/>
    <p:sldId id="2076136628" r:id="rId13"/>
    <p:sldId id="300" r:id="rId14"/>
    <p:sldId id="285" r:id="rId15"/>
    <p:sldId id="273" r:id="rId16"/>
    <p:sldId id="292" r:id="rId17"/>
    <p:sldId id="301" r:id="rId18"/>
    <p:sldId id="2076136615" r:id="rId19"/>
    <p:sldId id="302" r:id="rId20"/>
    <p:sldId id="2076136614" r:id="rId21"/>
    <p:sldId id="2076136612" r:id="rId22"/>
    <p:sldId id="2076136623" r:id="rId23"/>
    <p:sldId id="2076136624" r:id="rId24"/>
    <p:sldId id="2076136625" r:id="rId25"/>
    <p:sldId id="2076136626" r:id="rId26"/>
    <p:sldId id="2076136627" r:id="rId27"/>
    <p:sldId id="2076136616" r:id="rId28"/>
    <p:sldId id="2076136603" r:id="rId29"/>
    <p:sldId id="2076136605" r:id="rId30"/>
    <p:sldId id="2076136629" r:id="rId31"/>
    <p:sldId id="284" r:id="rId32"/>
    <p:sldId id="271" r:id="rId33"/>
    <p:sldId id="2076136741" r:id="rId34"/>
    <p:sldId id="2076136630" r:id="rId35"/>
    <p:sldId id="2076136740" r:id="rId36"/>
    <p:sldId id="2076136580" r:id="rId37"/>
    <p:sldId id="2076136631" r:id="rId38"/>
    <p:sldId id="321" r:id="rId39"/>
    <p:sldId id="322" r:id="rId40"/>
    <p:sldId id="324" r:id="rId41"/>
    <p:sldId id="207613674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65B1FC"/>
    <a:srgbClr val="FCC900"/>
    <a:srgbClr val="FFCA08"/>
    <a:srgbClr val="EE301A"/>
    <a:srgbClr val="2A8A7A"/>
    <a:srgbClr val="FE5857"/>
    <a:srgbClr val="FFF5F5"/>
    <a:srgbClr val="F2C80E"/>
    <a:srgbClr val="E7B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54C965-BEBA-46F1-9390-AEF3F5A0CD0F}" v="32" dt="2023-09-21T20:04:33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1" autoAdjust="0"/>
    <p:restoredTop sz="85229" autoAdjust="0"/>
  </p:normalViewPr>
  <p:slideViewPr>
    <p:cSldViewPr snapToGrid="0">
      <p:cViewPr varScale="1">
        <p:scale>
          <a:sx n="70" d="100"/>
          <a:sy n="70" d="100"/>
        </p:scale>
        <p:origin x="1171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9967CC-15CB-878C-F01E-B8CE670A3D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65FA0-461D-0DF2-682C-8D459DC745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81D48-C53B-4FB4-8EAF-B216BE04368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9E82-981B-39CA-7FEE-E703428DF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AE595-C018-6E14-6BEA-2455358847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50426-A0F1-467C-AB1A-A5D300C4EF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47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Campus de programación más innovador y gratuito que te abre las puertas al mercado laboral. Con una metodología revolucionaria y una duración media de tres años, está abierto las 24 horas del día, 7 días a la semana para que puedas aprender a tu ritmo. Para formar parte de 42 Málaga no necesitas conocimientos previos ni titulación de ningún tipo, solo tener más de 18 años, ganas de aprender, actitud y perseverancia. Solo hay que superar dos fases: un test de inscripción online y un periodo de selección presencial de 26 días. 42 es una red de campus a nivel mundial, con presencia en 33 países y los 5 continentes. Más de 50 campus y 21.000 estudiantes. 42malaga.com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9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5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1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A: </a:t>
            </a:r>
            <a:r>
              <a:rPr lang="en-US" dirty="0" err="1"/>
              <a:t>Atomicidad</a:t>
            </a:r>
            <a:endParaRPr lang="en-US" dirty="0"/>
          </a:p>
          <a:p>
            <a:pPr marL="914400" lvl="2" indent="0">
              <a:buNone/>
            </a:pP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El todo o nada de una transacción</a:t>
            </a:r>
            <a:endParaRPr lang="en-US" dirty="0"/>
          </a:p>
          <a:p>
            <a:pPr lvl="1"/>
            <a:r>
              <a:rPr lang="en-US" dirty="0"/>
              <a:t>C: </a:t>
            </a:r>
            <a:r>
              <a:rPr lang="en-US" dirty="0" err="1"/>
              <a:t>Consistencia</a:t>
            </a:r>
            <a:r>
              <a:rPr lang="en-US" dirty="0"/>
              <a:t> o </a:t>
            </a:r>
            <a:r>
              <a:rPr lang="en-US" dirty="0" err="1"/>
              <a:t>Integridad</a:t>
            </a:r>
            <a:endParaRPr lang="en-US" dirty="0"/>
          </a:p>
          <a:p>
            <a:pPr marL="914400" lvl="2" indent="0">
              <a:buNone/>
            </a:pP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Manteniendo la integridad de los datos</a:t>
            </a:r>
            <a:endParaRPr lang="en-US" dirty="0"/>
          </a:p>
          <a:p>
            <a:pPr lvl="1"/>
            <a:r>
              <a:rPr lang="en-US" dirty="0"/>
              <a:t>I: Isolation o </a:t>
            </a:r>
            <a:r>
              <a:rPr lang="en-US" dirty="0" err="1"/>
              <a:t>Aislamiento</a:t>
            </a:r>
            <a:endParaRPr lang="en-US" dirty="0"/>
          </a:p>
          <a:p>
            <a:pPr marL="914400" lvl="2" indent="0">
              <a:buNone/>
            </a:pP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Transacciones independientes</a:t>
            </a:r>
            <a:endParaRPr lang="en-US" dirty="0"/>
          </a:p>
          <a:p>
            <a:pPr lvl="1"/>
            <a:r>
              <a:rPr lang="en-US" dirty="0"/>
              <a:t>D: </a:t>
            </a:r>
            <a:r>
              <a:rPr lang="en-US" dirty="0" err="1"/>
              <a:t>Durabilidad</a:t>
            </a:r>
            <a:r>
              <a:rPr lang="en-US" dirty="0"/>
              <a:t> o </a:t>
            </a:r>
            <a:r>
              <a:rPr lang="en-US" dirty="0" err="1"/>
              <a:t>Persistencia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1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3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28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>
                <a:solidFill>
                  <a:srgbClr val="FF0000"/>
                </a:solidFill>
              </a:rPr>
              <a:t>4.- Ana: Desde </a:t>
            </a:r>
            <a:r>
              <a:rPr lang="es-ES" sz="1200" dirty="0" err="1">
                <a:solidFill>
                  <a:srgbClr val="FF0000"/>
                </a:solidFill>
              </a:rPr>
              <a:t>Power</a:t>
            </a:r>
            <a:r>
              <a:rPr lang="es-ES" sz="1200" dirty="0">
                <a:solidFill>
                  <a:srgbClr val="FF0000"/>
                </a:solidFill>
              </a:rPr>
              <a:t> </a:t>
            </a:r>
            <a:r>
              <a:rPr lang="es-ES" sz="1200" dirty="0" err="1">
                <a:solidFill>
                  <a:srgbClr val="FF0000"/>
                </a:solidFill>
              </a:rPr>
              <a:t>Query</a:t>
            </a:r>
            <a:r>
              <a:rPr lang="es-ES" sz="1200" dirty="0">
                <a:solidFill>
                  <a:srgbClr val="FF0000"/>
                </a:solidFill>
              </a:rPr>
              <a:t> - 5 min</a:t>
            </a:r>
          </a:p>
          <a:p>
            <a:r>
              <a:rPr lang="es-ES" sz="1200" dirty="0">
                <a:solidFill>
                  <a:srgbClr val="FF0000"/>
                </a:solidFill>
              </a:rPr>
              <a:t>Conectar al relacional. Traer todos los productos. Aclarar dos escenarios: Si hay relaciones se trae solo Productos, si no hay relaciones se traen las tres tablas, el resto es igual. Filtrar por columnas y filas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0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>
                <a:solidFill>
                  <a:srgbClr val="FF0000"/>
                </a:solidFill>
              </a:rPr>
              <a:t>5.- Cris: Desde SQL (conceptos básicos a tener en cuenta) - 20 min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·Ejercicios de la charla, SELECT * y el resto de los ejemplos </a:t>
            </a:r>
            <a:r>
              <a:rPr lang="es-ES" sz="1200" dirty="0">
                <a:solidFill>
                  <a:srgbClr val="FF0000"/>
                </a:solidFill>
                <a:sym typeface="Wingdings" panose="05000000000000000000" pitchFamily="2" charset="2"/>
              </a:rPr>
              <a:t> + Cómo se ven las consultas en el motor</a:t>
            </a:r>
            <a:endParaRPr lang="es-ES" sz="1200" dirty="0">
              <a:solidFill>
                <a:srgbClr val="FF0000"/>
              </a:solidFill>
            </a:endParaRPr>
          </a:p>
          <a:p>
            <a:r>
              <a:rPr lang="es-ES" sz="1200" dirty="0">
                <a:solidFill>
                  <a:srgbClr val="FF0000"/>
                </a:solidFill>
              </a:rPr>
              <a:t>·Plan de ejecución</a:t>
            </a:r>
          </a:p>
          <a:p>
            <a:r>
              <a:rPr lang="es-ES" sz="1200" dirty="0">
                <a:solidFill>
                  <a:srgbClr val="FF0000"/>
                </a:solidFill>
              </a:rPr>
              <a:t>	- Estadísticas </a:t>
            </a:r>
            <a:r>
              <a:rPr lang="es-ES" sz="1200" dirty="0">
                <a:solidFill>
                  <a:srgbClr val="FF0000"/>
                </a:solidFill>
                <a:sym typeface="Wingdings" panose="05000000000000000000" pitchFamily="2" charset="2"/>
              </a:rPr>
              <a:t> es en lo que se basa para determinar un operador u otro</a:t>
            </a:r>
            <a:r>
              <a:rPr lang="es-ES" sz="1200" dirty="0">
                <a:solidFill>
                  <a:srgbClr val="FF0000"/>
                </a:solidFill>
              </a:rPr>
              <a:t> 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·Herramienta para ver mejor plan de ejecución </a:t>
            </a:r>
            <a:r>
              <a:rPr lang="es-ES" sz="1200" dirty="0">
                <a:solidFill>
                  <a:srgbClr val="FF0000"/>
                </a:solidFill>
                <a:sym typeface="Wingdings" panose="05000000000000000000" pitchFamily="2" charset="2"/>
              </a:rPr>
              <a:t> plan Explorer</a:t>
            </a:r>
            <a:endParaRPr lang="es-ES" sz="1200" dirty="0">
              <a:solidFill>
                <a:srgbClr val="FF0000"/>
              </a:solidFill>
            </a:endParaRPr>
          </a:p>
          <a:p>
            <a:r>
              <a:rPr lang="es-ES" sz="1200" dirty="0">
                <a:solidFill>
                  <a:srgbClr val="FF0000"/>
                </a:solidFill>
              </a:rPr>
              <a:t>·Filtrar por columnas y filas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46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>
                <a:solidFill>
                  <a:srgbClr val="FF0000"/>
                </a:solidFill>
              </a:rPr>
              <a:t>6.- Ana: Desde </a:t>
            </a:r>
            <a:r>
              <a:rPr lang="es-ES" sz="1200" dirty="0" err="1">
                <a:solidFill>
                  <a:srgbClr val="FF0000"/>
                </a:solidFill>
              </a:rPr>
              <a:t>Power</a:t>
            </a:r>
            <a:r>
              <a:rPr lang="es-ES" sz="1200" dirty="0">
                <a:solidFill>
                  <a:srgbClr val="FF0000"/>
                </a:solidFill>
              </a:rPr>
              <a:t> </a:t>
            </a:r>
            <a:r>
              <a:rPr lang="es-ES" sz="1200" dirty="0" err="1">
                <a:solidFill>
                  <a:srgbClr val="FF0000"/>
                </a:solidFill>
              </a:rPr>
              <a:t>Query</a:t>
            </a:r>
            <a:r>
              <a:rPr lang="es-ES" sz="1200" dirty="0">
                <a:solidFill>
                  <a:srgbClr val="FF0000"/>
                </a:solidFill>
              </a:rPr>
              <a:t> - 10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·Combinar consultas 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·Hacer el doble tratamiento para los dos primeros caracteres en </a:t>
            </a:r>
            <a:r>
              <a:rPr lang="es-ES" sz="1200" dirty="0" err="1">
                <a:solidFill>
                  <a:srgbClr val="FF0000"/>
                </a:solidFill>
              </a:rPr>
              <a:t>IDProducto</a:t>
            </a:r>
            <a:r>
              <a:rPr lang="es-ES" sz="1200" dirty="0">
                <a:solidFill>
                  <a:srgbClr val="FF0000"/>
                </a:solidFill>
              </a:rPr>
              <a:t>, el que no rompe (LEFT) y sí rompe (Dividir por delimitador) el plegado de consulta.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·Hacer la demo de agrupar nativa (pliega) y con retoque (FIRST no pliega).</a:t>
            </a:r>
          </a:p>
          <a:p>
            <a:endParaRPr lang="es-ES" sz="1200" dirty="0">
              <a:solidFill>
                <a:srgbClr val="FF0000"/>
              </a:solidFill>
            </a:endParaRPr>
          </a:p>
          <a:p>
            <a:r>
              <a:rPr lang="es-ES" sz="1200" dirty="0">
                <a:solidFill>
                  <a:srgbClr val="FF0000"/>
                </a:solidFill>
              </a:rPr>
              <a:t>7.- Cris: Desde SQL - 20 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·Comparar las dos consultas, la nativa y la que se puede crear en SQL hasta este punto.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·Ver las diferencias en Estadísticas, Planes de ejecución y rendimiento.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·Mostrar los ejemplos de acciones de limpieza y extracción que se pueden hacer con consultas, aunque desde </a:t>
            </a:r>
            <a:r>
              <a:rPr lang="es-ES" sz="1200" dirty="0" err="1">
                <a:solidFill>
                  <a:srgbClr val="FF0000"/>
                </a:solidFill>
              </a:rPr>
              <a:t>Power</a:t>
            </a:r>
            <a:r>
              <a:rPr lang="es-ES" sz="1200" dirty="0">
                <a:solidFill>
                  <a:srgbClr val="FF0000"/>
                </a:solidFill>
              </a:rPr>
              <a:t> </a:t>
            </a:r>
            <a:r>
              <a:rPr lang="es-ES" sz="1200" dirty="0" err="1">
                <a:solidFill>
                  <a:srgbClr val="FF0000"/>
                </a:solidFill>
              </a:rPr>
              <a:t>Query</a:t>
            </a:r>
            <a:r>
              <a:rPr lang="es-ES" sz="1200" dirty="0">
                <a:solidFill>
                  <a:srgbClr val="FF0000"/>
                </a:solidFill>
              </a:rPr>
              <a:t> se rompa el plegado.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·Hacer operaciones como agrupar, PIVOT y UNPIVOT</a:t>
            </a:r>
          </a:p>
          <a:p>
            <a:endParaRPr lang="es-ES" sz="1200" dirty="0">
              <a:solidFill>
                <a:srgbClr val="FF0000"/>
              </a:solidFill>
            </a:endParaRPr>
          </a:p>
          <a:p>
            <a:r>
              <a:rPr lang="es-ES" sz="1200" dirty="0">
                <a:solidFill>
                  <a:srgbClr val="FF0000"/>
                </a:solidFill>
              </a:rPr>
              <a:t>8.- Cris: Desde </a:t>
            </a:r>
            <a:r>
              <a:rPr lang="es-ES" sz="1200" dirty="0" err="1">
                <a:solidFill>
                  <a:srgbClr val="FF0000"/>
                </a:solidFill>
              </a:rPr>
              <a:t>Power</a:t>
            </a:r>
            <a:r>
              <a:rPr lang="es-ES" sz="1200" dirty="0">
                <a:solidFill>
                  <a:srgbClr val="FF0000"/>
                </a:solidFill>
              </a:rPr>
              <a:t> </a:t>
            </a:r>
            <a:r>
              <a:rPr lang="es-ES" sz="1200" dirty="0" err="1">
                <a:solidFill>
                  <a:srgbClr val="FF0000"/>
                </a:solidFill>
              </a:rPr>
              <a:t>Query</a:t>
            </a:r>
            <a:r>
              <a:rPr lang="es-ES" sz="1200" dirty="0">
                <a:solidFill>
                  <a:srgbClr val="FF0000"/>
                </a:solidFill>
              </a:rPr>
              <a:t> - 15</a:t>
            </a:r>
          </a:p>
          <a:p>
            <a:r>
              <a:rPr lang="es-ES" sz="1200" dirty="0">
                <a:solidFill>
                  <a:srgbClr val="FF0000"/>
                </a:solidFill>
              </a:rPr>
              <a:t>Consumir la BBDD con: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·Consulta nativa que rompe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·Consulta nativa con parámetro que no rompe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·Vista</a:t>
            </a:r>
          </a:p>
          <a:p>
            <a:r>
              <a:rPr lang="es-ES" sz="1200" dirty="0">
                <a:solidFill>
                  <a:srgbClr val="FF0000"/>
                </a:solidFill>
              </a:rPr>
              <a:t>·Procedimiento almacenado</a:t>
            </a:r>
          </a:p>
          <a:p>
            <a:r>
              <a:rPr lang="es-ES" sz="1200">
                <a:solidFill>
                  <a:srgbClr val="FF0000"/>
                </a:solidFill>
              </a:rPr>
              <a:t>·¿Parámetros?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3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5C0838B-D86F-D3A0-B5E4-EB8DE6966EA4}"/>
              </a:ext>
            </a:extLst>
          </p:cNvPr>
          <p:cNvSpPr/>
          <p:nvPr userDrawn="1"/>
        </p:nvSpPr>
        <p:spPr>
          <a:xfrm>
            <a:off x="6272374" y="5982120"/>
            <a:ext cx="5906556" cy="894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3CD3F98-26FF-EB0E-20C0-66F67C3EE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60" y="6075415"/>
            <a:ext cx="1484994" cy="707693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1281203C-8C56-2E61-EF12-029C088F59F6}"/>
              </a:ext>
            </a:extLst>
          </p:cNvPr>
          <p:cNvSpPr txBox="1"/>
          <p:nvPr userDrawn="1"/>
        </p:nvSpPr>
        <p:spPr>
          <a:xfrm>
            <a:off x="6270454" y="6263047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#PowerBIDaysMalaga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1DE85-5BF4-5386-B384-28F23939701E}"/>
              </a:ext>
            </a:extLst>
          </p:cNvPr>
          <p:cNvSpPr/>
          <p:nvPr userDrawn="1"/>
        </p:nvSpPr>
        <p:spPr>
          <a:xfrm>
            <a:off x="231606" y="5443546"/>
            <a:ext cx="5781675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1E318-5EF5-D8B9-3EC0-569A0463677A}"/>
              </a:ext>
            </a:extLst>
          </p:cNvPr>
          <p:cNvSpPr/>
          <p:nvPr userDrawn="1"/>
        </p:nvSpPr>
        <p:spPr>
          <a:xfrm>
            <a:off x="314820" y="5443546"/>
            <a:ext cx="10356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Sponsors: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7CFBD88C-5294-EC80-1957-6C0249E98B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2" r="15850" b="36434"/>
          <a:stretch/>
        </p:blipFill>
        <p:spPr>
          <a:xfrm>
            <a:off x="7034022" y="540328"/>
            <a:ext cx="4178625" cy="4359349"/>
          </a:xfrm>
          <a:prstGeom prst="roundRect">
            <a:avLst>
              <a:gd name="adj" fmla="val 8124"/>
            </a:avLst>
          </a:prstGeom>
          <a:effectLst>
            <a:outerShdw blurRad="7239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88D7011-F6FD-BEFA-D524-0BFE4582E3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207" y="4148998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DEC97-16E6-238C-37AC-3E1FE08C704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50488" y="5443546"/>
            <a:ext cx="4662793" cy="9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E6E3C633-E95A-44BF-7FBA-12FD1BFD22DC}"/>
              </a:ext>
            </a:extLst>
          </p:cNvPr>
          <p:cNvSpPr/>
          <p:nvPr userDrawn="1"/>
        </p:nvSpPr>
        <p:spPr>
          <a:xfrm>
            <a:off x="0" y="0"/>
            <a:ext cx="681162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50A3341-F0F4-8BE1-E493-21B675BE6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37" y="79290"/>
            <a:ext cx="1484994" cy="70769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436706" y="6528217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#PowerBIDaysMalaga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8027917" y="6346851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#PowerBIDaysMalaga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434" y="2053621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D82F3F9-A948-3FE6-DA55-E534A798C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66" y="134840"/>
            <a:ext cx="1484994" cy="7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8176821" y="6433937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PowerBIDaysMalaga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6EF0C1E9-DADC-8C71-7F04-60C9C95FFD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66" y="134840"/>
            <a:ext cx="1484994" cy="7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8240177" y="6524981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#PowerBIDaysMalaga</a:t>
            </a:r>
          </a:p>
        </p:txBody>
      </p:sp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89EFE2F-35D4-5E03-F723-F9F3FAEEBA2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45" y="5953944"/>
            <a:ext cx="1790910" cy="8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6" r:id="rId3"/>
    <p:sldLayoutId id="2147483652" r:id="rId4"/>
    <p:sldLayoutId id="2147483653" r:id="rId5"/>
    <p:sldLayoutId id="2147483654" r:id="rId6"/>
    <p:sldLayoutId id="2147483655" r:id="rId7"/>
    <p:sldLayoutId id="214748367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solarwinds.com/es/sql-sentry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four9s.es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solarwinds.com/es/free-tools/plan-explorer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amazon.es/dp/8441544344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amazon.es/dp/8441547483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nayamultimedia.es/libro/manuales-imprescindibles/curso-de-power-bi-ana-maria-bisbe-york-9788441544345/" TargetMode="External"/><Relationship Id="rId3" Type="http://schemas.openxmlformats.org/officeDocument/2006/relationships/hyperlink" Target="https://docs.microsoft.com/es-es/power-bi/" TargetMode="External"/><Relationship Id="rId7" Type="http://schemas.openxmlformats.org/officeDocument/2006/relationships/hyperlink" Target="https://www.linkedin.com/learning/instructors/ana-maria-bisbe-york" TargetMode="External"/><Relationship Id="rId2" Type="http://schemas.openxmlformats.org/officeDocument/2006/relationships/hyperlink" Target="https://docs.microsoft.com/es-es/learn/powerplatform/power-bi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s-es/learn/certifications/data-analyst-associate/" TargetMode="External"/><Relationship Id="rId5" Type="http://schemas.openxmlformats.org/officeDocument/2006/relationships/hyperlink" Target="https://docs.microsoft.com/es-es/power-bi/guidance/" TargetMode="External"/><Relationship Id="rId4" Type="http://schemas.openxmlformats.org/officeDocument/2006/relationships/hyperlink" Target="https://powerbi.microsoft.com/es-es/learnin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power-query-tecnicas-de-tratamiento-de-datos-esencial" TargetMode="External"/><Relationship Id="rId2" Type="http://schemas.openxmlformats.org/officeDocument/2006/relationships/hyperlink" Target="https://www.linkedin.com/learning/instructors/ana-maria-bisbe-yor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hyperlink" Target="https://www.linkedin.com/learning/power-bi-modelado-de-datos-con-power-query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marketing@verneit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xtdigital.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hyperlink" Target="mailto:contacto@nextdigital.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hyperlink" Target="https://www.linkedin.com/in/ambynet/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anabisbe@amby.net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://amby.net/" TargetMode="External"/><Relationship Id="rId10" Type="http://schemas.openxmlformats.org/officeDocument/2006/relationships/image" Target="../media/image24.jpg"/><Relationship Id="rId4" Type="http://schemas.openxmlformats.org/officeDocument/2006/relationships/hyperlink" Target="https://www.linkedin.com/learning/instructors/ana-maria-bisbe-york" TargetMode="External"/><Relationship Id="rId9" Type="http://schemas.openxmlformats.org/officeDocument/2006/relationships/image" Target="../media/image23.png"/><Relationship Id="rId1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ES" dirty="0"/>
              <a:t>Optimización de consultas con SQL Server y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Query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00991"/>
            <a:ext cx="5027774" cy="1313909"/>
          </a:xfrm>
        </p:spPr>
        <p:txBody>
          <a:bodyPr/>
          <a:lstStyle/>
          <a:p>
            <a:r>
              <a:rPr lang="en-US" dirty="0"/>
              <a:t>Ana Mª </a:t>
            </a:r>
            <a:r>
              <a:rPr lang="en-US" dirty="0" err="1"/>
              <a:t>Bisbé</a:t>
            </a:r>
            <a:r>
              <a:rPr lang="en-US" dirty="0"/>
              <a:t> York</a:t>
            </a:r>
          </a:p>
          <a:p>
            <a:r>
              <a:rPr lang="en-US" dirty="0"/>
              <a:t>Cristina Tarabini-Castellani Ciordia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Mujer sonriendo con lentes&#10;&#10;Descripción generada automáticamente">
            <a:extLst>
              <a:ext uri="{FF2B5EF4-FFF2-40B4-BE49-F238E27FC236}">
                <a16:creationId xmlns:a16="http://schemas.microsoft.com/office/drawing/2014/main" id="{CFEE5A28-6D00-7B3F-4569-2A1B21A280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4A32A3-8628-712D-661B-1827B727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1" y="1204119"/>
            <a:ext cx="5538533" cy="1285082"/>
          </a:xfrm>
        </p:spPr>
        <p:txBody>
          <a:bodyPr/>
          <a:lstStyle/>
          <a:p>
            <a:r>
              <a:rPr lang="en-US" sz="4800" dirty="0"/>
              <a:t>Cristina Tarabini-Castellani Ciordia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C299D-C00A-AAD0-248B-534DB821C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12" y="2670719"/>
            <a:ext cx="5378795" cy="2587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Database Engineer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Más de 15 de </a:t>
            </a:r>
            <a:r>
              <a:rPr lang="en-US" sz="2000" dirty="0" err="1"/>
              <a:t>años</a:t>
            </a:r>
            <a:r>
              <a:rPr lang="en-US" sz="2000" dirty="0"/>
              <a:t> </a:t>
            </a:r>
            <a:r>
              <a:rPr lang="en-US" sz="2000" dirty="0" err="1"/>
              <a:t>trabajando</a:t>
            </a:r>
            <a:r>
              <a:rPr lang="en-US" sz="2000" dirty="0"/>
              <a:t> con </a:t>
            </a:r>
            <a:r>
              <a:rPr lang="en-US" sz="2000" dirty="0" err="1"/>
              <a:t>datos</a:t>
            </a:r>
            <a:r>
              <a:rPr lang="en-US" sz="2000" dirty="0"/>
              <a:t> (SQL Server)</a:t>
            </a:r>
          </a:p>
          <a:p>
            <a:pPr marL="0" indent="0">
              <a:buNone/>
            </a:pPr>
            <a:r>
              <a:rPr lang="en-US" sz="2000" dirty="0" err="1"/>
              <a:t>Colaboro</a:t>
            </a:r>
            <a:r>
              <a:rPr lang="en-US" sz="2000" dirty="0"/>
              <a:t> con </a:t>
            </a:r>
            <a:r>
              <a:rPr lang="en-US" sz="2000" dirty="0" err="1"/>
              <a:t>varios</a:t>
            </a:r>
            <a:r>
              <a:rPr lang="en-US" sz="2000" dirty="0"/>
              <a:t> </a:t>
            </a:r>
            <a:r>
              <a:rPr lang="en-US" sz="2000" dirty="0" err="1"/>
              <a:t>grupos</a:t>
            </a:r>
            <a:r>
              <a:rPr lang="en-US" sz="2000" dirty="0"/>
              <a:t> e </a:t>
            </a:r>
            <a:r>
              <a:rPr lang="en-US" sz="2000" dirty="0" err="1"/>
              <a:t>iniciativas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F0AEFB02-8F61-1676-5A1F-A779876442E3}"/>
              </a:ext>
            </a:extLst>
          </p:cNvPr>
          <p:cNvGrpSpPr/>
          <p:nvPr/>
        </p:nvGrpSpPr>
        <p:grpSpPr>
          <a:xfrm>
            <a:off x="717412" y="5509726"/>
            <a:ext cx="310972" cy="338926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6" name="Google Shape;13765;p85">
              <a:extLst>
                <a:ext uri="{FF2B5EF4-FFF2-40B4-BE49-F238E27FC236}">
                  <a16:creationId xmlns:a16="http://schemas.microsoft.com/office/drawing/2014/main" id="{45B37FA6-319D-32CE-2B05-76B969458B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" name="Google Shape;13766;p85">
              <a:extLst>
                <a:ext uri="{FF2B5EF4-FFF2-40B4-BE49-F238E27FC236}">
                  <a16:creationId xmlns:a16="http://schemas.microsoft.com/office/drawing/2014/main" id="{8DA38695-E0C4-4EE0-A282-C041ACD78A9C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" name="Google Shape;13767;p85">
              <a:extLst>
                <a:ext uri="{FF2B5EF4-FFF2-40B4-BE49-F238E27FC236}">
                  <a16:creationId xmlns:a16="http://schemas.microsoft.com/office/drawing/2014/main" id="{2D08FF18-83BB-405B-46A1-AECB5DB34052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" name="Google Shape;13768;p85">
              <a:extLst>
                <a:ext uri="{FF2B5EF4-FFF2-40B4-BE49-F238E27FC236}">
                  <a16:creationId xmlns:a16="http://schemas.microsoft.com/office/drawing/2014/main" id="{DCCAB3E2-A5CA-C4CC-1DD3-A73BDAED4E9A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  <p:grpSp>
        <p:nvGrpSpPr>
          <p:cNvPr id="10" name="Google Shape;13777;p85">
            <a:extLst>
              <a:ext uri="{FF2B5EF4-FFF2-40B4-BE49-F238E27FC236}">
                <a16:creationId xmlns:a16="http://schemas.microsoft.com/office/drawing/2014/main" id="{DCCD5A41-04E2-6F6C-1353-CEFD6CC56ECF}"/>
              </a:ext>
            </a:extLst>
          </p:cNvPr>
          <p:cNvGrpSpPr/>
          <p:nvPr/>
        </p:nvGrpSpPr>
        <p:grpSpPr>
          <a:xfrm>
            <a:off x="717412" y="5884312"/>
            <a:ext cx="310972" cy="306420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1" name="Google Shape;13778;p85">
              <a:extLst>
                <a:ext uri="{FF2B5EF4-FFF2-40B4-BE49-F238E27FC236}">
                  <a16:creationId xmlns:a16="http://schemas.microsoft.com/office/drawing/2014/main" id="{D03F2F0F-3E46-785F-7ACD-28C6643A2DE1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" name="Google Shape;13779;p85">
              <a:extLst>
                <a:ext uri="{FF2B5EF4-FFF2-40B4-BE49-F238E27FC236}">
                  <a16:creationId xmlns:a16="http://schemas.microsoft.com/office/drawing/2014/main" id="{C8605C5C-109D-1F0C-3874-03E82D6A57D6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3" name="Google Shape;10463;p79">
            <a:extLst>
              <a:ext uri="{FF2B5EF4-FFF2-40B4-BE49-F238E27FC236}">
                <a16:creationId xmlns:a16="http://schemas.microsoft.com/office/drawing/2014/main" id="{7BF14F86-528E-E393-5572-B02FFD0928D9}"/>
              </a:ext>
            </a:extLst>
          </p:cNvPr>
          <p:cNvGrpSpPr/>
          <p:nvPr/>
        </p:nvGrpSpPr>
        <p:grpSpPr>
          <a:xfrm>
            <a:off x="715575" y="6231672"/>
            <a:ext cx="310972" cy="247669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14" name="Google Shape;10464;p79">
              <a:extLst>
                <a:ext uri="{FF2B5EF4-FFF2-40B4-BE49-F238E27FC236}">
                  <a16:creationId xmlns:a16="http://schemas.microsoft.com/office/drawing/2014/main" id="{5474DD74-FA16-39CF-842C-C41BA594205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" name="Google Shape;10465;p79">
              <a:extLst>
                <a:ext uri="{FF2B5EF4-FFF2-40B4-BE49-F238E27FC236}">
                  <a16:creationId xmlns:a16="http://schemas.microsoft.com/office/drawing/2014/main" id="{5D450C69-12D4-EB3A-E166-33D0049B49A9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1D24812-2D18-9943-7008-09CA59FA72A4}"/>
              </a:ext>
            </a:extLst>
          </p:cNvPr>
          <p:cNvSpPr txBox="1">
            <a:spLocks/>
          </p:cNvSpPr>
          <p:nvPr/>
        </p:nvSpPr>
        <p:spPr>
          <a:xfrm>
            <a:off x="1045084" y="5537149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https://www.linkedin.com/in/cristina-tarabini-castellani/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21BFCD36-DEFB-91DF-1068-00E1963F98C1}"/>
              </a:ext>
            </a:extLst>
          </p:cNvPr>
          <p:cNvSpPr txBox="1">
            <a:spLocks/>
          </p:cNvSpPr>
          <p:nvPr/>
        </p:nvSpPr>
        <p:spPr>
          <a:xfrm>
            <a:off x="1046708" y="5897380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@tarabiquetevi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97967181-E4B1-1E7B-2D1E-7819ED9B4941}"/>
              </a:ext>
            </a:extLst>
          </p:cNvPr>
          <p:cNvSpPr txBox="1">
            <a:spLocks/>
          </p:cNvSpPr>
          <p:nvPr/>
        </p:nvSpPr>
        <p:spPr>
          <a:xfrm>
            <a:off x="1026547" y="6222123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www.datacrazyworld.com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398FAB7-D697-EB74-479D-0AE0863F8774}"/>
              </a:ext>
            </a:extLst>
          </p:cNvPr>
          <p:cNvGrpSpPr/>
          <p:nvPr/>
        </p:nvGrpSpPr>
        <p:grpSpPr>
          <a:xfrm>
            <a:off x="4544306" y="5924594"/>
            <a:ext cx="836075" cy="836075"/>
            <a:chOff x="3671617" y="3471350"/>
            <a:chExt cx="836075" cy="836075"/>
          </a:xfrm>
          <a:solidFill>
            <a:schemeClr val="tx1"/>
          </a:solidFill>
        </p:grpSpPr>
        <p:pic>
          <p:nvPicPr>
            <p:cNvPr id="19" name="Imagen 18" descr="Patrón de fondo, Código QR&#10;&#10;Descripción generada automáticamente">
              <a:extLst>
                <a:ext uri="{FF2B5EF4-FFF2-40B4-BE49-F238E27FC236}">
                  <a16:creationId xmlns:a16="http://schemas.microsoft.com/office/drawing/2014/main" id="{1E1B45D2-57B1-7233-1ED6-19E17181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617" y="3471350"/>
              <a:ext cx="836075" cy="836075"/>
            </a:xfrm>
            <a:prstGeom prst="rect">
              <a:avLst/>
            </a:prstGeom>
            <a:grpFill/>
          </p:spPr>
        </p:pic>
        <p:pic>
          <p:nvPicPr>
            <p:cNvPr id="21" name="Imagen 20" descr="Icono&#10;&#10;Descripción generada automáticamente">
              <a:extLst>
                <a:ext uri="{FF2B5EF4-FFF2-40B4-BE49-F238E27FC236}">
                  <a16:creationId xmlns:a16="http://schemas.microsoft.com/office/drawing/2014/main" id="{CBBDAB51-3E59-3716-66F5-0CE1551B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0665" y="3805238"/>
              <a:ext cx="197977" cy="197977"/>
            </a:xfrm>
            <a:prstGeom prst="rect">
              <a:avLst/>
            </a:prstGeom>
            <a:grpFill/>
          </p:spPr>
        </p:pic>
      </p:grpSp>
      <p:pic>
        <p:nvPicPr>
          <p:cNvPr id="22" name="Imagen 2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C111905-794A-F94C-C8CA-DC4F7C452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170" y="4626694"/>
            <a:ext cx="812806" cy="83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5" name="Imagen 24" descr="Círculo&#10;&#10;Descripción generada automáticamente con confianza baja">
            <a:extLst>
              <a:ext uri="{FF2B5EF4-FFF2-40B4-BE49-F238E27FC236}">
                <a16:creationId xmlns:a16="http://schemas.microsoft.com/office/drawing/2014/main" id="{0ABF2B58-ABB0-D223-ECF3-F111F2593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82" y="4659157"/>
            <a:ext cx="812806" cy="812806"/>
          </a:xfrm>
          <a:prstGeom prst="rect">
            <a:avLst/>
          </a:prstGeom>
        </p:spPr>
      </p:pic>
      <p:pic>
        <p:nvPicPr>
          <p:cNvPr id="26" name="Picture 2" descr="Logo Inspira STEAM project">
            <a:extLst>
              <a:ext uri="{FF2B5EF4-FFF2-40B4-BE49-F238E27FC236}">
                <a16:creationId xmlns:a16="http://schemas.microsoft.com/office/drawing/2014/main" id="{983F8982-474A-17BA-3C40-13790927B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53" y="4703534"/>
            <a:ext cx="1166665" cy="66499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671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Funcionamiento básico de SQL Server</a:t>
            </a:r>
          </a:p>
          <a:p>
            <a:pPr marL="0" indent="0">
              <a:buNone/>
            </a:pPr>
            <a:r>
              <a:rPr lang="es-ES" dirty="0"/>
              <a:t>Claves para la conexión óptima desde Power Query con SQL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4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r>
              <a:rPr lang="es-ES" dirty="0"/>
              <a:t>Del modelo relacional al tabular</a:t>
            </a:r>
          </a:p>
          <a:p>
            <a:r>
              <a:rPr lang="es-ES" dirty="0"/>
              <a:t>Power Query con SQL Server</a:t>
            </a:r>
          </a:p>
          <a:p>
            <a:pPr lvl="1"/>
            <a:r>
              <a:rPr lang="es-ES" dirty="0"/>
              <a:t>¿Cómo conectar?</a:t>
            </a:r>
          </a:p>
          <a:p>
            <a:pPr lvl="1"/>
            <a:r>
              <a:rPr lang="es-ES" dirty="0"/>
              <a:t>Entender el Plegado de Consultas (Query </a:t>
            </a:r>
            <a:r>
              <a:rPr lang="en-US" dirty="0"/>
              <a:t>Folding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Ver las mejoras que aporta el SQL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relacional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DA68317-8EB9-8298-A7C1-E51FDC729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08" y="374082"/>
            <a:ext cx="5560656" cy="542950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C3E98A-CA3C-2620-E354-AC16F1B3EE89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53386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Almacenamiento por fila</a:t>
            </a:r>
          </a:p>
          <a:p>
            <a:r>
              <a:rPr lang="es-ES" dirty="0"/>
              <a:t>Optimizado para INSERT, UPDATE y DELETE</a:t>
            </a:r>
          </a:p>
          <a:p>
            <a:r>
              <a:rPr lang="es-ES" dirty="0"/>
              <a:t>ACID:</a:t>
            </a:r>
          </a:p>
          <a:p>
            <a:pPr lvl="1"/>
            <a:r>
              <a:rPr lang="es-ES" dirty="0"/>
              <a:t>A: Atomicidad</a:t>
            </a:r>
          </a:p>
          <a:p>
            <a:pPr lvl="1"/>
            <a:r>
              <a:rPr lang="es-ES" dirty="0"/>
              <a:t>C: Consistencia o Integridad</a:t>
            </a:r>
          </a:p>
          <a:p>
            <a:pPr lvl="1"/>
            <a:r>
              <a:rPr lang="es-ES" dirty="0"/>
              <a:t>I: </a:t>
            </a:r>
            <a:r>
              <a:rPr lang="en-US" dirty="0"/>
              <a:t>Isolation</a:t>
            </a:r>
            <a:r>
              <a:rPr lang="es-ES" dirty="0"/>
              <a:t> o Aislamiento</a:t>
            </a:r>
          </a:p>
          <a:p>
            <a:pPr lvl="1"/>
            <a:r>
              <a:rPr lang="es-ES" dirty="0"/>
              <a:t>D: Durabilidad o Persistencia</a:t>
            </a:r>
          </a:p>
        </p:txBody>
      </p:sp>
    </p:spTree>
    <p:extLst>
      <p:ext uri="{BB962C8B-B14F-4D97-AF65-F5344CB8AC3E}">
        <p14:creationId xmlns:p14="http://schemas.microsoft.com/office/powerpoint/2010/main" val="19267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</a:t>
            </a:r>
            <a:r>
              <a:rPr lang="en-US" dirty="0"/>
              <a:t> dimensional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C3E98A-CA3C-2620-E354-AC16F1B3EE89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53386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Modelo relacional no transaccional</a:t>
            </a:r>
          </a:p>
          <a:p>
            <a:r>
              <a:rPr lang="es-ES" dirty="0"/>
              <a:t>Almacenamiento por fila</a:t>
            </a:r>
          </a:p>
          <a:p>
            <a:r>
              <a:rPr lang="es-ES" dirty="0"/>
              <a:t>Tablas de:</a:t>
            </a:r>
          </a:p>
          <a:p>
            <a:pPr lvl="1"/>
            <a:r>
              <a:rPr lang="es-ES" dirty="0"/>
              <a:t>hechos </a:t>
            </a:r>
          </a:p>
          <a:p>
            <a:pPr lvl="1"/>
            <a:r>
              <a:rPr lang="es-ES" dirty="0"/>
              <a:t>dimensiones.</a:t>
            </a:r>
          </a:p>
          <a:p>
            <a:r>
              <a:rPr lang="es-ES" dirty="0"/>
              <a:t>Optimizado para consulta</a:t>
            </a:r>
          </a:p>
          <a:p>
            <a:r>
              <a:rPr lang="es-ES" dirty="0"/>
              <a:t>Modelo NO normalizado.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FBA50DCF-7894-DC16-AF58-74E42E25E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29" y="1460500"/>
            <a:ext cx="59150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4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tabular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C3E98A-CA3C-2620-E354-AC16F1B3EE89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53386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Almacenamiento por :</a:t>
            </a:r>
          </a:p>
          <a:p>
            <a:pPr lvl="1"/>
            <a:r>
              <a:rPr lang="es-ES" dirty="0"/>
              <a:t>Columna</a:t>
            </a:r>
          </a:p>
          <a:p>
            <a:pPr lvl="1"/>
            <a:r>
              <a:rPr lang="es-ES" dirty="0"/>
              <a:t>Valores únicos</a:t>
            </a:r>
          </a:p>
          <a:p>
            <a:endParaRPr lang="es-ES" dirty="0"/>
          </a:p>
          <a:p>
            <a:r>
              <a:rPr lang="es-ES" dirty="0"/>
              <a:t>Optimizado para consulta y cálculo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F4B3C91E-037B-C76E-80FA-21520BBBF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54" y="880147"/>
            <a:ext cx="6431515" cy="370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Conectar?</a:t>
            </a:r>
          </a:p>
        </p:txBody>
      </p:sp>
      <p:pic>
        <p:nvPicPr>
          <p:cNvPr id="1026" name="Picture 2" descr="Configuring the gateway.">
            <a:extLst>
              <a:ext uri="{FF2B5EF4-FFF2-40B4-BE49-F238E27FC236}">
                <a16:creationId xmlns:a16="http://schemas.microsoft.com/office/drawing/2014/main" id="{CDCA9301-1020-0BA0-EBA6-1B768B6C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6910"/>
            <a:ext cx="3009611" cy="278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teway summary.">
            <a:extLst>
              <a:ext uri="{FF2B5EF4-FFF2-40B4-BE49-F238E27FC236}">
                <a16:creationId xmlns:a16="http://schemas.microsoft.com/office/drawing/2014/main" id="{C61EAB77-F828-4032-E88A-852D52C7C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018" y="256910"/>
            <a:ext cx="2746365" cy="278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tering your personal mode email address.">
            <a:extLst>
              <a:ext uri="{FF2B5EF4-FFF2-40B4-BE49-F238E27FC236}">
                <a16:creationId xmlns:a16="http://schemas.microsoft.com/office/drawing/2014/main" id="{36EDC5F6-A8B0-D6CF-1D38-A5ED5E83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9424"/>
            <a:ext cx="3001823" cy="18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rsonal mode gateway summary.">
            <a:extLst>
              <a:ext uri="{FF2B5EF4-FFF2-40B4-BE49-F238E27FC236}">
                <a16:creationId xmlns:a16="http://schemas.microsoft.com/office/drawing/2014/main" id="{1D73FE91-7108-4901-8C2A-48B81E60A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019" y="3099424"/>
            <a:ext cx="2746366" cy="278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5F1D1FF6-1497-8757-C9A4-9626FA9EE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2069"/>
            <a:ext cx="3124200" cy="3028950"/>
          </a:xfrm>
        </p:spPr>
      </p:pic>
    </p:spTree>
    <p:extLst>
      <p:ext uri="{BB962C8B-B14F-4D97-AF65-F5344CB8AC3E}">
        <p14:creationId xmlns:p14="http://schemas.microsoft.com/office/powerpoint/2010/main" val="345051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Conectar?</a:t>
            </a:r>
          </a:p>
        </p:txBody>
      </p:sp>
      <p:pic>
        <p:nvPicPr>
          <p:cNvPr id="3" name="Administracion de conexiones y puertas de enlace">
            <a:hlinkClick r:id="" action="ppaction://media"/>
            <a:extLst>
              <a:ext uri="{FF2B5EF4-FFF2-40B4-BE49-F238E27FC236}">
                <a16:creationId xmlns:a16="http://schemas.microsoft.com/office/drawing/2014/main" id="{5F6948F8-9338-709A-A1FE-595A9FC187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8164" y="1092650"/>
            <a:ext cx="8795671" cy="46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9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8DE-FBA7-6B5A-26CD-6C23307C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2764075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63278-BC0B-D11B-7128-97B17BD5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8D1348-381D-5F5E-405D-447165ADE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SQL Server Management Studio (SSMS)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177587-BD47-3193-FA2B-2D5C25309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3871"/>
            <a:ext cx="10629471" cy="3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¡Gracias sponsors!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97129-AF4E-5CD4-50E0-691CDE7FD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77" y="3552927"/>
            <a:ext cx="3326192" cy="1469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44BD4-9C6E-BF4C-06F9-79BA48F3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775" y="4000118"/>
            <a:ext cx="4934858" cy="575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207FD-F8C2-9DEC-8C01-250708664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511" y="1660962"/>
            <a:ext cx="7726977" cy="16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2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63278-BC0B-D11B-7128-97B17BD5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Monitorización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8D1348-381D-5F5E-405D-447165ADE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DMVs</a:t>
            </a:r>
          </a:p>
          <a:p>
            <a:r>
              <a:rPr lang="es-ES" dirty="0"/>
              <a:t>SQL </a:t>
            </a:r>
            <a:r>
              <a:rPr lang="en-US" dirty="0"/>
              <a:t>Profiler</a:t>
            </a:r>
          </a:p>
          <a:p>
            <a:r>
              <a:rPr lang="es-ES" dirty="0"/>
              <a:t>Monitor de actividad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BB1BE3A-F074-3894-E5A8-17CBE50E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" y="3027507"/>
            <a:ext cx="5004851" cy="27843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0A59AF-4064-69C3-6666-CCC2665F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70" y="1167764"/>
            <a:ext cx="6379781" cy="278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6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63278-BC0B-D11B-7128-97B17BD5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Monitorización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8D1348-381D-5F5E-405D-447165ADE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SQL </a:t>
            </a:r>
            <a:r>
              <a:rPr lang="es-ES" dirty="0" err="1"/>
              <a:t>Sentry</a:t>
            </a:r>
            <a:r>
              <a:rPr lang="es-ES" dirty="0"/>
              <a:t> de </a:t>
            </a:r>
            <a:r>
              <a:rPr lang="es-ES" dirty="0" err="1"/>
              <a:t>SolarWinds</a:t>
            </a:r>
            <a:r>
              <a:rPr lang="es-ES" dirty="0"/>
              <a:t> 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https://www.solarwinds.com/es/sql-sentry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877E5A-394E-AC19-881D-F5907F8F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942" y="1927822"/>
            <a:ext cx="7300452" cy="392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8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63278-BC0B-D11B-7128-97B17BD5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Monitorización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8D1348-381D-5F5E-405D-447165ADE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Four9s </a:t>
            </a:r>
            <a:r>
              <a:rPr lang="es-E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www.four9s.es</a:t>
            </a:r>
            <a:r>
              <a:rPr lang="es-E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s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C99F9C-EA58-F882-8BAE-2A23EEEF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80" y="1395168"/>
            <a:ext cx="8218088" cy="42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4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63278-BC0B-D11B-7128-97B17BD5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Visualización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8D1348-381D-5F5E-405D-447165ADE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 Explorer de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Solarwinds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https://www.solarwinds.com/es/free-tools/plan-explorer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s-E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sp>
        <p:nvSpPr>
          <p:cNvPr id="4" name="AutoShape 2" descr="sql-sentry-dashboard-pdp_webp.webp">
            <a:extLst>
              <a:ext uri="{FF2B5EF4-FFF2-40B4-BE49-F238E27FC236}">
                <a16:creationId xmlns:a16="http://schemas.microsoft.com/office/drawing/2014/main" id="{CA509D7E-CA65-1531-A95D-6DD93590A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E20731-F093-B104-F08B-98FBF8DB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21" y="1819286"/>
            <a:ext cx="6654558" cy="40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58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8DE-FBA7-6B5A-26CD-6C23307C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1345954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0B545-70C0-4E35-A49F-E59D4104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Query </a:t>
            </a:r>
            <a:r>
              <a:rPr lang="en-US" dirty="0"/>
              <a:t>Folding</a:t>
            </a:r>
            <a:r>
              <a:rPr lang="es-ES" dirty="0"/>
              <a:t> o plegado de consultas en Power BI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C32C7A-D4C1-4DE5-937A-AB817914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Power Query genera una consulta que se evalúa en el origen</a:t>
            </a:r>
          </a:p>
          <a:p>
            <a:pPr lvl="1"/>
            <a:r>
              <a:rPr lang="es-ES" dirty="0"/>
              <a:t>Bases de datos relacionales</a:t>
            </a:r>
          </a:p>
          <a:p>
            <a:pPr lvl="1"/>
            <a:r>
              <a:rPr lang="es-ES" dirty="0"/>
              <a:t>Otras</a:t>
            </a:r>
            <a:endParaRPr lang="en-US" dirty="0"/>
          </a:p>
          <a:p>
            <a:pPr lvl="1"/>
            <a:endParaRPr lang="en-US" dirty="0"/>
          </a:p>
          <a:p>
            <a:r>
              <a:rPr lang="es-ES" dirty="0"/>
              <a:t>La transformación o paso de Power Query</a:t>
            </a:r>
          </a:p>
          <a:p>
            <a:pPr lvl="1"/>
            <a:r>
              <a:rPr lang="es-ES" dirty="0"/>
              <a:t>se traduce al lenguaje nativo del motor relacional</a:t>
            </a:r>
          </a:p>
          <a:p>
            <a:endParaRPr lang="es-ES" dirty="0"/>
          </a:p>
          <a:p>
            <a:r>
              <a:rPr lang="es-ES" dirty="0"/>
              <a:t>Importancia</a:t>
            </a:r>
          </a:p>
          <a:p>
            <a:pPr lvl="1"/>
            <a:r>
              <a:rPr lang="es-ES" dirty="0"/>
              <a:t>Consumo de recursos al extraer o conectar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E3C3CB-F47E-4D58-9F9F-C747EBCF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46" y="1934864"/>
            <a:ext cx="2064436" cy="19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0B545-70C0-4E35-A49F-E59D4104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Verificar si existe Query </a:t>
            </a:r>
            <a:r>
              <a:rPr lang="en-US" dirty="0"/>
              <a:t>Folding</a:t>
            </a:r>
            <a:r>
              <a:rPr lang="es-ES" dirty="0"/>
              <a:t> o plegado de consultas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C32C7A-D4C1-4DE5-937A-AB817914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Opción Ver consulta nativa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Power Query Diagnostic Tool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702FC9-412A-4B99-94A2-193E51DA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693" y="4472256"/>
            <a:ext cx="6076630" cy="135164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2ADD09E-9AF1-4C6D-A0E5-21A711F9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553833"/>
            <a:ext cx="1520054" cy="27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0B545-70C0-4E35-A49F-E59D4104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Verificar si existe Query </a:t>
            </a:r>
            <a:r>
              <a:rPr lang="en-US" dirty="0"/>
              <a:t>Folding</a:t>
            </a:r>
            <a:r>
              <a:rPr lang="es-ES" dirty="0"/>
              <a:t> o plegado de consultas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C32C7A-D4C1-4DE5-937A-AB817914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Lenguaje M</a:t>
            </a:r>
          </a:p>
          <a:p>
            <a:pPr lvl="1"/>
            <a:r>
              <a:rPr lang="es-ES" dirty="0" err="1"/>
              <a:t>Value.Metadata</a:t>
            </a:r>
            <a:r>
              <a:rPr lang="es-ES" dirty="0"/>
              <a:t>(</a:t>
            </a:r>
            <a:r>
              <a:rPr lang="es-ES" dirty="0" err="1"/>
              <a:t>Nombre_del_paso</a:t>
            </a:r>
            <a:r>
              <a:rPr lang="es-ES" dirty="0"/>
              <a:t>)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8027235-9B20-46A4-AB4B-D4ACD35D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9357"/>
            <a:ext cx="5543633" cy="6987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092B4E-B61D-49D7-A0E6-6D7249CA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50" y="2537463"/>
            <a:ext cx="4075726" cy="148776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1F42B98-B08D-44DE-A49A-A392DEC0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05885"/>
            <a:ext cx="5798622" cy="6987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7F8590C-6816-4EF0-9537-95C33F782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1" y="4305885"/>
            <a:ext cx="4075725" cy="14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8DE-FBA7-6B5A-26CD-6C23307C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76596E-3876-E04C-5A5B-6720BFA5B475}"/>
              </a:ext>
            </a:extLst>
          </p:cNvPr>
          <p:cNvSpPr txBox="1"/>
          <p:nvPr/>
        </p:nvSpPr>
        <p:spPr>
          <a:xfrm>
            <a:off x="923026" y="3140015"/>
            <a:ext cx="9463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64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¿</a:t>
            </a:r>
            <a:r>
              <a:rPr lang="es-ES" sz="6000" dirty="0"/>
              <a:t>Preguntas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33" y="343926"/>
            <a:ext cx="6943531" cy="1030042"/>
          </a:xfrm>
        </p:spPr>
        <p:txBody>
          <a:bodyPr>
            <a:normAutofit/>
          </a:bodyPr>
          <a:lstStyle/>
          <a:p>
            <a:r>
              <a:rPr lang="en-US" dirty="0"/>
              <a:t>Venue</a:t>
            </a:r>
            <a:r>
              <a:rPr lang="es-ES" dirty="0"/>
              <a:t> Sponsor: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AF764D-1BFE-B7EF-0846-E76EAAD5C9E7}"/>
              </a:ext>
            </a:extLst>
          </p:cNvPr>
          <p:cNvSpPr txBox="1">
            <a:spLocks/>
          </p:cNvSpPr>
          <p:nvPr/>
        </p:nvSpPr>
        <p:spPr>
          <a:xfrm>
            <a:off x="626922" y="1715913"/>
            <a:ext cx="11129650" cy="2186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Campus de programación más innovador y gratuito que te abre las puertas al mercado laboral. Con una metodología revolucionaria y una duración media de tres años, está abierto las 24 horas del día, 7 días a la semana para que puedas aprender a tu ritmo. </a:t>
            </a:r>
          </a:p>
          <a:p>
            <a:r>
              <a:rPr lang="es-ES" dirty="0"/>
              <a:t>Sin necesidad de conocimientos previos ni titulación de ningún tipo</a:t>
            </a:r>
          </a:p>
          <a:p>
            <a:r>
              <a:rPr lang="es-ES" dirty="0"/>
              <a:t>campus a nivel mundial, con presencia en 33 países y los 5 continentes. Más de 50 campus y 21.000 estudiantes. </a:t>
            </a:r>
          </a:p>
          <a:p>
            <a:pPr marL="0" indent="0" algn="ctr">
              <a:buNone/>
            </a:pPr>
            <a:r>
              <a:rPr lang="es-ES" sz="4400" b="1" dirty="0"/>
              <a:t>42malaga.com</a:t>
            </a:r>
            <a:endParaRPr lang="en-US" sz="4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A0554-197B-ECA1-F257-35BB2FC8E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574" y="238925"/>
            <a:ext cx="7018109" cy="14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07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Recursos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3197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</p:spPr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/>
              <a:t>Curso Power BI – Manual Imprescindible - ANAYA</a:t>
            </a:r>
          </a:p>
          <a:p>
            <a:pPr lvl="1"/>
            <a:r>
              <a:rPr lang="es-ES" dirty="0">
                <a:hlinkClick r:id="rId2"/>
              </a:rPr>
              <a:t>https://www.amazon.es/dp/8441544344</a:t>
            </a:r>
            <a:r>
              <a:rPr lang="es-ES" dirty="0"/>
              <a:t>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F9B8EC0-05A2-E99A-5841-8FCC66EB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236" y="2555029"/>
            <a:ext cx="2994885" cy="30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6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</p:spPr>
        <p:txBody>
          <a:bodyPr>
            <a:normAutofit/>
          </a:bodyPr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/>
              <a:t>Transformar datos con Power Query Power BI – Manual Imprescindible – ANAYA </a:t>
            </a:r>
          </a:p>
          <a:p>
            <a:pPr lvl="1"/>
            <a:r>
              <a:rPr lang="es-ES" dirty="0">
                <a:hlinkClick r:id="rId2"/>
              </a:rPr>
              <a:t>https://www.amazon.es/dp/8441547483</a:t>
            </a:r>
            <a:r>
              <a:rPr lang="es-ES" dirty="0"/>
              <a:t> 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E97685-2C2B-0E7B-DDCD-A46A2FAC4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783" y="2112515"/>
            <a:ext cx="2739686" cy="35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81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929AC-775C-4F59-BDFD-750FF589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</p:spPr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5D8591-64BB-4590-B091-092F0056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/>
              <a:t>Documentación de Microsoft </a:t>
            </a:r>
          </a:p>
          <a:p>
            <a:pPr lvl="1"/>
            <a:r>
              <a:rPr lang="es-ES" dirty="0">
                <a:hlinkClick r:id="rId2"/>
              </a:rPr>
              <a:t>https://docs.microsoft.com/es-es/learn/powerplatform/power-bi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https://docs.microsoft.com/es-es/power-bi/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https://powerbi.microsoft.com/es-es/learning/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https://docs.microsoft.com/es-es/power-bi/guidance/</a:t>
            </a:r>
            <a:endParaRPr lang="es-ES" dirty="0"/>
          </a:p>
          <a:p>
            <a:pPr lvl="1"/>
            <a:r>
              <a:rPr lang="es-ES" dirty="0">
                <a:hlinkClick r:id="rId6"/>
              </a:rPr>
              <a:t>https://docs.microsoft.com/es-es/learn/certifications/data-analyst-associate/</a:t>
            </a:r>
            <a:endParaRPr lang="es-ES" dirty="0"/>
          </a:p>
          <a:p>
            <a:r>
              <a:rPr lang="en-NZ" dirty="0"/>
              <a:t>Power BI en LinkedIn Learning</a:t>
            </a:r>
          </a:p>
          <a:p>
            <a:pPr lvl="1"/>
            <a:r>
              <a:rPr lang="en-NZ" dirty="0">
                <a:hlinkClick r:id="rId7"/>
              </a:rPr>
              <a:t>https://www.linkedin.com/learning/instructors/ana-maria-bisbe-york</a:t>
            </a:r>
            <a:r>
              <a:rPr lang="en-NZ" dirty="0"/>
              <a:t> </a:t>
            </a:r>
          </a:p>
          <a:p>
            <a:pPr lvl="2"/>
            <a:r>
              <a:rPr lang="es-ES" dirty="0">
                <a:hlinkClick r:id="rId8"/>
              </a:rPr>
              <a:t>https://anayamultimedia.es/libro/manuales-imprescindibles/curso-de-power-bi-ana-maria-bisbe-york-9788441544345/</a:t>
            </a:r>
            <a:endParaRPr lang="en-NZ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327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Cursos</a:t>
            </a:r>
            <a:r>
              <a:rPr lang="en-US" dirty="0"/>
              <a:t> de LinkedIn</a:t>
            </a:r>
          </a:p>
          <a:p>
            <a:pPr lvl="1"/>
            <a:r>
              <a:rPr lang="en-US" sz="1350" dirty="0">
                <a:hlinkClick r:id="rId2"/>
              </a:rPr>
              <a:t>https://www.linkedin.com/learning/instructors/ana-maria-bisbe-york</a:t>
            </a:r>
            <a:r>
              <a:rPr lang="en-US" sz="1350" dirty="0"/>
              <a:t> </a:t>
            </a:r>
          </a:p>
          <a:p>
            <a:pPr lvl="1"/>
            <a:r>
              <a:rPr lang="en-US" sz="1350" dirty="0">
                <a:hlinkClick r:id="rId3"/>
              </a:rPr>
              <a:t>https://www.linkedin.com/learning/power-query-tecnicas-de-tratamiento-de-datos-esencial</a:t>
            </a:r>
            <a:r>
              <a:rPr lang="en-US" sz="1350" dirty="0"/>
              <a:t> </a:t>
            </a:r>
          </a:p>
          <a:p>
            <a:pPr lvl="1"/>
            <a:r>
              <a:rPr lang="en-US" sz="1350" dirty="0">
                <a:hlinkClick r:id="rId4"/>
              </a:rPr>
              <a:t>https://www.linkedin.com/learning/power-bi-modelado-de-datos-con-power-query</a:t>
            </a:r>
            <a:r>
              <a:rPr lang="en-US" sz="1350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0B8D0D-7EF0-26E9-8FB2-C67B70296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112" y="2757354"/>
            <a:ext cx="7623775" cy="31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9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started with Power Query in Power BI and Excel</a:t>
            </a:r>
            <a:endParaRPr lang="es-ES" dirty="0"/>
          </a:p>
          <a:p>
            <a:r>
              <a:rPr lang="en-US" dirty="0"/>
              <a:t>Mastering Power Query in Power BI and Excel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1E4E26-4C00-0CEB-003C-E0C491EC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83" y="2680579"/>
            <a:ext cx="1920678" cy="27050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CE70D4C-ED29-0899-938D-537340F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80" y="2680579"/>
            <a:ext cx="1881793" cy="270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2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 Is for (Data) Monkey: A Guide to the M Language in Excel Power Query</a:t>
            </a:r>
          </a:p>
          <a:p>
            <a:pPr lvl="1"/>
            <a:r>
              <a:rPr lang="en-US" dirty="0"/>
              <a:t>Master Your Data with Power Query in Excel and Power BI</a:t>
            </a:r>
          </a:p>
          <a:p>
            <a:pPr lvl="1"/>
            <a:r>
              <a:rPr lang="en-US" dirty="0"/>
              <a:t>Power Query for Power BI and Excel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09AA91-CE0F-5A19-E978-85AE377E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973" y="2762424"/>
            <a:ext cx="1941744" cy="248153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134247-BF9A-4E75-71AA-A5EE1CBD2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344" y="2762424"/>
            <a:ext cx="1890006" cy="24815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A645F07-BB7D-F5FD-18A1-4F136A0BC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728" y="2762664"/>
            <a:ext cx="2047658" cy="25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86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3BEB8-53A2-D76C-95D1-7DDD48F9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</p:spPr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FBFF02-04A3-F690-383C-9A8D25F2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pPr lvl="1"/>
            <a:r>
              <a:rPr lang="en-US" dirty="0"/>
              <a:t>El ADN de Power Query</a:t>
            </a:r>
          </a:p>
          <a:p>
            <a:pPr lvl="1"/>
            <a:r>
              <a:rPr lang="en-US" dirty="0"/>
              <a:t>Collect, Combine, and Transform Data Using Power Query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090167-E87E-B563-78F8-80294100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95" y="2443804"/>
            <a:ext cx="2004635" cy="26202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A958823-AB04-E444-D11E-A6893A63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16" y="2443802"/>
            <a:ext cx="2140475" cy="26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59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dirty="0"/>
              <a:t>¡</a:t>
            </a:r>
            <a:r>
              <a:rPr lang="es-ES" sz="6000" dirty="0"/>
              <a:t>Muchas gracias</a:t>
            </a:r>
            <a:r>
              <a:rPr lang="en-US" sz="6000" dirty="0"/>
              <a:t>!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#HappyQuerying</a:t>
            </a:r>
          </a:p>
        </p:txBody>
      </p:sp>
    </p:spTree>
    <p:extLst>
      <p:ext uri="{BB962C8B-B14F-4D97-AF65-F5344CB8AC3E}">
        <p14:creationId xmlns:p14="http://schemas.microsoft.com/office/powerpoint/2010/main" val="1326775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Gold Sponsor: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AF764D-1BFE-B7EF-0846-E76EAAD5C9E7}"/>
              </a:ext>
            </a:extLst>
          </p:cNvPr>
          <p:cNvSpPr txBox="1">
            <a:spLocks/>
          </p:cNvSpPr>
          <p:nvPr/>
        </p:nvSpPr>
        <p:spPr>
          <a:xfrm>
            <a:off x="729558" y="1616015"/>
            <a:ext cx="11129650" cy="3320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Verne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Tech</a:t>
            </a:r>
            <a:r>
              <a:rPr lang="es-ES" dirty="0">
                <a:ea typeface="+mn-lt"/>
                <a:cs typeface="+mn-lt"/>
              </a:rPr>
              <a:t>, te ayudamos a </a:t>
            </a:r>
            <a:r>
              <a:rPr lang="es-ES" b="1" dirty="0">
                <a:ea typeface="+mn-lt"/>
                <a:cs typeface="+mn-lt"/>
              </a:rPr>
              <a:t>liderar </a:t>
            </a:r>
            <a:r>
              <a:rPr lang="es-ES" dirty="0">
                <a:ea typeface="+mn-lt"/>
                <a:cs typeface="+mn-lt"/>
              </a:rPr>
              <a:t>el camino en la era de los </a:t>
            </a:r>
            <a:r>
              <a:rPr lang="es-ES" b="1" dirty="0">
                <a:ea typeface="+mn-lt"/>
                <a:cs typeface="+mn-lt"/>
              </a:rPr>
              <a:t>Datos</a:t>
            </a:r>
            <a:r>
              <a:rPr lang="es-ES" dirty="0">
                <a:ea typeface="+mn-lt"/>
                <a:cs typeface="+mn-lt"/>
              </a:rPr>
              <a:t> y la </a:t>
            </a:r>
            <a:r>
              <a:rPr lang="es-ES" b="1" dirty="0">
                <a:ea typeface="+mn-lt"/>
                <a:cs typeface="+mn-lt"/>
              </a:rPr>
              <a:t>Inteligencia Artificial</a:t>
            </a:r>
            <a:endParaRPr lang="en-US" sz="4400" b="1" dirty="0"/>
          </a:p>
          <a:p>
            <a:r>
              <a:rPr lang="es-ES" b="1" dirty="0">
                <a:ea typeface="+mn-lt"/>
                <a:cs typeface="+mn-lt"/>
              </a:rPr>
              <a:t>Ganadores </a:t>
            </a:r>
            <a:r>
              <a:rPr lang="es-ES" dirty="0">
                <a:ea typeface="+mn-lt"/>
                <a:cs typeface="+mn-lt"/>
              </a:rPr>
              <a:t>de 2 </a:t>
            </a:r>
            <a:r>
              <a:rPr lang="en-US" dirty="0" err="1">
                <a:ea typeface="+mn-lt"/>
                <a:cs typeface="+mn-lt"/>
              </a:rPr>
              <a:t>Datatones</a:t>
            </a:r>
            <a:r>
              <a:rPr lang="es-E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IndesIA</a:t>
            </a:r>
            <a:endParaRPr lang="en-US" dirty="0"/>
          </a:p>
          <a:p>
            <a:r>
              <a:rPr lang="es-ES" dirty="0">
                <a:ea typeface="+mn-lt"/>
                <a:cs typeface="+mn-lt"/>
              </a:rPr>
              <a:t>Tenemos como meta la </a:t>
            </a:r>
            <a:r>
              <a:rPr lang="es-ES" b="1" dirty="0">
                <a:ea typeface="+mn-lt"/>
                <a:cs typeface="+mn-lt"/>
              </a:rPr>
              <a:t>excelencia </a:t>
            </a:r>
            <a:endParaRPr lang="es-ES" b="1" dirty="0"/>
          </a:p>
          <a:p>
            <a:r>
              <a:rPr lang="es-ES" dirty="0">
                <a:ea typeface="+mn-lt"/>
                <a:cs typeface="+mn-lt"/>
              </a:rPr>
              <a:t>Si tu objetivo es </a:t>
            </a:r>
            <a:r>
              <a:rPr lang="es-ES" b="1" dirty="0">
                <a:ea typeface="+mn-lt"/>
                <a:cs typeface="+mn-lt"/>
              </a:rPr>
              <a:t>aprender </a:t>
            </a:r>
            <a:r>
              <a:rPr lang="es-ES" dirty="0">
                <a:ea typeface="+mn-lt"/>
                <a:cs typeface="+mn-lt"/>
              </a:rPr>
              <a:t>tecnología, te </a:t>
            </a:r>
            <a:r>
              <a:rPr lang="es-ES" b="1" dirty="0">
                <a:ea typeface="+mn-lt"/>
                <a:cs typeface="+mn-lt"/>
              </a:rPr>
              <a:t>ayudamos </a:t>
            </a:r>
            <a:r>
              <a:rPr lang="es-ES" dirty="0">
                <a:ea typeface="+mn-lt"/>
                <a:cs typeface="+mn-lt"/>
              </a:rPr>
              <a:t>en </a:t>
            </a:r>
            <a:r>
              <a:rPr lang="es-ES" b="1" dirty="0">
                <a:ea typeface="+mn-lt"/>
                <a:cs typeface="+mn-lt"/>
              </a:rPr>
              <a:t>Verne </a:t>
            </a:r>
            <a:r>
              <a:rPr lang="en-US" b="1" dirty="0">
                <a:ea typeface="+mn-lt"/>
                <a:cs typeface="+mn-lt"/>
              </a:rPr>
              <a:t>Academy</a:t>
            </a:r>
            <a:r>
              <a:rPr lang="es-ES" dirty="0">
                <a:ea typeface="+mn-lt"/>
                <a:cs typeface="+mn-lt"/>
              </a:rPr>
              <a:t>, somos Microsoft </a:t>
            </a:r>
            <a:r>
              <a:rPr lang="en-US" dirty="0">
                <a:ea typeface="+mn-lt"/>
                <a:cs typeface="+mn-lt"/>
              </a:rPr>
              <a:t>Learning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Partner</a:t>
            </a:r>
            <a:endParaRPr lang="en-US" dirty="0"/>
          </a:p>
          <a:p>
            <a:r>
              <a:rPr lang="es-ES" dirty="0">
                <a:cs typeface="Segoe UI Semilight"/>
              </a:rPr>
              <a:t>Mas de +200 Profesionales, bien formados y motivados </a:t>
            </a:r>
          </a:p>
          <a:p>
            <a:r>
              <a:rPr lang="es-ES" dirty="0">
                <a:cs typeface="Segoe UI Semilight"/>
              </a:rPr>
              <a:t>¿Necesitas más información? </a:t>
            </a:r>
            <a:r>
              <a:rPr lang="es-ES" dirty="0">
                <a:ea typeface="+mn-lt"/>
                <a:cs typeface="+mn-lt"/>
              </a:rPr>
              <a:t> 670 25 37 34 / </a:t>
            </a:r>
            <a:r>
              <a:rPr lang="es-ES" dirty="0">
                <a:ea typeface="+mn-lt"/>
                <a:cs typeface="+mn-lt"/>
                <a:hlinkClick r:id="rId3"/>
              </a:rPr>
              <a:t>marketing@verneit.com</a:t>
            </a:r>
            <a:endParaRPr lang="es-ES" dirty="0"/>
          </a:p>
          <a:p>
            <a:endParaRPr lang="es-ES" dirty="0">
              <a:cs typeface="Segoe UI Semi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1BC6A-B14A-2309-6D23-7B03D6C05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383" y="145316"/>
            <a:ext cx="3326192" cy="14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0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Gold Sponsor: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AF764D-1BFE-B7EF-0846-E76EAAD5C9E7}"/>
              </a:ext>
            </a:extLst>
          </p:cNvPr>
          <p:cNvSpPr txBox="1">
            <a:spLocks/>
          </p:cNvSpPr>
          <p:nvPr/>
        </p:nvSpPr>
        <p:spPr>
          <a:xfrm>
            <a:off x="803899" y="1169966"/>
            <a:ext cx="11129650" cy="218640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ea typeface="+mn-lt"/>
                <a:cs typeface="+mn-lt"/>
              </a:rPr>
              <a:t>En NEXT DIGITAL acompañamos a las empresas en su camino de transformación digital, 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Usando las últimas tecnologías y divirtiéndonos mucho en el proceso ☺️ 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Somos expertos en Software </a:t>
            </a:r>
            <a:r>
              <a:rPr lang="en-US" dirty="0">
                <a:ea typeface="+mn-lt"/>
                <a:cs typeface="+mn-lt"/>
              </a:rPr>
              <a:t>Development</a:t>
            </a:r>
            <a:r>
              <a:rPr lang="es-ES" dirty="0">
                <a:ea typeface="+mn-lt"/>
                <a:cs typeface="+mn-lt"/>
              </a:rPr>
              <a:t>, Data </a:t>
            </a:r>
            <a:r>
              <a:rPr lang="en-US" dirty="0">
                <a:ea typeface="+mn-lt"/>
                <a:cs typeface="+mn-lt"/>
              </a:rPr>
              <a:t>Analytics</a:t>
            </a:r>
            <a:r>
              <a:rPr lang="es-ES" dirty="0">
                <a:ea typeface="+mn-lt"/>
                <a:cs typeface="+mn-lt"/>
              </a:rPr>
              <a:t>, Inteligencia Artificial, y por supuesto ¡nos encanta </a:t>
            </a:r>
            <a:r>
              <a:rPr lang="en-US" dirty="0">
                <a:ea typeface="+mn-lt"/>
                <a:cs typeface="+mn-lt"/>
              </a:rPr>
              <a:t>Power</a:t>
            </a:r>
            <a:r>
              <a:rPr lang="es-ES" dirty="0">
                <a:ea typeface="+mn-lt"/>
                <a:cs typeface="+mn-lt"/>
              </a:rPr>
              <a:t> BI! 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Tanto si quieres trabajar con nosotros como si quieres conocer más sobre lo que hacemos, echa un vistazo a nuestra web </a:t>
            </a:r>
            <a:endParaRPr lang="es-ES" dirty="0"/>
          </a:p>
          <a:p>
            <a:r>
              <a:rPr lang="es-ES" dirty="0">
                <a:ea typeface="+mn-lt"/>
                <a:cs typeface="+mn-lt"/>
                <a:hlinkClick r:id="rId3"/>
              </a:rPr>
              <a:t>www.nextdigital.es</a:t>
            </a:r>
            <a:r>
              <a:rPr lang="es-ES" dirty="0">
                <a:ea typeface="+mn-lt"/>
                <a:cs typeface="+mn-lt"/>
              </a:rPr>
              <a:t>  o escríbenos a </a:t>
            </a:r>
            <a:r>
              <a:rPr lang="es-ES" dirty="0">
                <a:ea typeface="+mn-lt"/>
                <a:cs typeface="+mn-lt"/>
                <a:hlinkClick r:id="rId4"/>
              </a:rPr>
              <a:t>contacto@nextdigital.es</a:t>
            </a:r>
            <a:r>
              <a:rPr lang="es-ES" dirty="0">
                <a:ea typeface="+mn-lt"/>
                <a:cs typeface="+mn-lt"/>
              </a:rPr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E2B38-458B-A36C-4AD3-479DE1C7F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995" y="592508"/>
            <a:ext cx="4934858" cy="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8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6114A8-551E-B1B6-E79E-C11A7847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458" y="1263934"/>
            <a:ext cx="1296609" cy="1693030"/>
          </a:xfrm>
          <a:prstGeom prst="rect">
            <a:avLst/>
          </a:prstGeom>
        </p:spPr>
      </p:pic>
      <p:pic>
        <p:nvPicPr>
          <p:cNvPr id="11" name="Picture 10" descr="Curso de Power BI - Anaya Multimedia">
            <a:extLst>
              <a:ext uri="{FF2B5EF4-FFF2-40B4-BE49-F238E27FC236}">
                <a16:creationId xmlns:a16="http://schemas.microsoft.com/office/drawing/2014/main" id="{BC5198C1-F5A8-6D25-C159-7C49D48E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825" y="1242132"/>
            <a:ext cx="1315659" cy="1693030"/>
          </a:xfrm>
          <a:prstGeom prst="rect">
            <a:avLst/>
          </a:prstGeom>
        </p:spPr>
      </p:pic>
      <p:pic>
        <p:nvPicPr>
          <p:cNvPr id="12" name="Picture 11" descr="The Definitive Guide to DAX: Business intelligence for Microsoft Power BI,  SQL Server Analysis Services, and Excel Second Edition (Business Skills) :  Russo, Marco, Ferrari, Alberto: Amazon.es: Libros">
            <a:extLst>
              <a:ext uri="{FF2B5EF4-FFF2-40B4-BE49-F238E27FC236}">
                <a16:creationId xmlns:a16="http://schemas.microsoft.com/office/drawing/2014/main" id="{335834ED-43D5-D4BD-4A3B-ACBEF8B51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242" y="1242132"/>
            <a:ext cx="1375379" cy="1693030"/>
          </a:xfrm>
          <a:prstGeom prst="rect">
            <a:avLst/>
          </a:prstGeom>
        </p:spPr>
      </p:pic>
      <p:pic>
        <p:nvPicPr>
          <p:cNvPr id="13" name="Picture 12" descr="Expert Data Modeling with Power BI | Packt">
            <a:extLst>
              <a:ext uri="{FF2B5EF4-FFF2-40B4-BE49-F238E27FC236}">
                <a16:creationId xmlns:a16="http://schemas.microsoft.com/office/drawing/2014/main" id="{C782CD5B-033D-5713-E504-B463BF746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379" y="1232607"/>
            <a:ext cx="1375379" cy="170255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5500C1-945C-4CDA-0831-C9B6AB5EA547}"/>
              </a:ext>
            </a:extLst>
          </p:cNvPr>
          <p:cNvSpPr>
            <a:spLocks noGrp="1"/>
          </p:cNvSpPr>
          <p:nvPr/>
        </p:nvSpPr>
        <p:spPr>
          <a:xfrm>
            <a:off x="283743" y="1473750"/>
            <a:ext cx="11624514" cy="49310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 err="1"/>
              <a:t>Quédate</a:t>
            </a:r>
            <a:r>
              <a:rPr lang="en-US" dirty="0"/>
              <a:t> al </a:t>
            </a:r>
            <a:r>
              <a:rPr lang="en-US" dirty="0" err="1"/>
              <a:t>divertido</a:t>
            </a:r>
            <a:r>
              <a:rPr lang="en-US" dirty="0"/>
              <a:t> Quiz  </a:t>
            </a:r>
          </a:p>
          <a:p>
            <a:pPr marL="0" indent="0">
              <a:buNone/>
            </a:pPr>
            <a:r>
              <a:rPr lang="en-US" dirty="0"/>
              <a:t>para </a:t>
            </a:r>
            <a:r>
              <a:rPr lang="en-US" dirty="0" err="1"/>
              <a:t>participar</a:t>
            </a:r>
            <a:r>
              <a:rPr lang="en-US" dirty="0"/>
              <a:t> </a:t>
            </a:r>
            <a:r>
              <a:rPr lang="en-US" dirty="0" err="1"/>
              <a:t>en</a:t>
            </a:r>
            <a:r>
              <a:rPr lang="en-US" dirty="0"/>
              <a:t> </a:t>
            </a:r>
            <a:r>
              <a:rPr lang="en-US" dirty="0" err="1"/>
              <a:t>el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 err="1"/>
              <a:t>sorteo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sólo</a:t>
            </a:r>
            <a:r>
              <a:rPr lang="en-US" dirty="0"/>
              <a:t> entre </a:t>
            </a:r>
            <a:r>
              <a:rPr lang="en-US" dirty="0" err="1"/>
              <a:t>asistentes</a:t>
            </a:r>
            <a:r>
              <a:rPr lang="en-US" dirty="0"/>
              <a:t>)</a:t>
            </a:r>
          </a:p>
          <a:p>
            <a:pPr marL="0" indent="0" fontAlgn="base">
              <a:buNone/>
            </a:pPr>
            <a:r>
              <a:rPr lang="en-US" dirty="0"/>
              <a:t>Regalos​</a:t>
            </a:r>
          </a:p>
          <a:p>
            <a:pPr fontAlgn="base"/>
            <a:r>
              <a:rPr lang="en-US" dirty="0"/>
              <a:t>2 </a:t>
            </a:r>
            <a:r>
              <a:rPr lang="en-US" dirty="0" err="1"/>
              <a:t>Libros</a:t>
            </a:r>
            <a:r>
              <a:rPr lang="en-US" dirty="0"/>
              <a:t> “</a:t>
            </a:r>
            <a:r>
              <a:rPr lang="en-US" dirty="0" err="1"/>
              <a:t>Tratamiento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con Power Query” (Nuevo!) de Ana María </a:t>
            </a:r>
            <a:r>
              <a:rPr lang="en-US" dirty="0" err="1"/>
              <a:t>Bisbé</a:t>
            </a:r>
            <a:endParaRPr lang="en-US" dirty="0">
              <a:cs typeface="Segoe UI Semilight"/>
            </a:endParaRPr>
          </a:p>
          <a:p>
            <a:pPr fontAlgn="base"/>
            <a:r>
              <a:rPr lang="en-US" dirty="0"/>
              <a:t>2 </a:t>
            </a:r>
            <a:r>
              <a:rPr lang="en-US" dirty="0" err="1"/>
              <a:t>Libros</a:t>
            </a:r>
            <a:r>
              <a:rPr lang="en-US" dirty="0"/>
              <a:t> “</a:t>
            </a:r>
            <a:r>
              <a:rPr lang="en-US" dirty="0" err="1"/>
              <a:t>Curso</a:t>
            </a:r>
            <a:r>
              <a:rPr lang="en-US" dirty="0"/>
              <a:t> de Power BI” de Ana María </a:t>
            </a:r>
            <a:r>
              <a:rPr lang="en-US" dirty="0" err="1"/>
              <a:t>Bisbé</a:t>
            </a:r>
            <a:endParaRPr lang="en-US" dirty="0">
              <a:cs typeface="Segoe UI Semilight"/>
            </a:endParaRPr>
          </a:p>
          <a:p>
            <a:r>
              <a:rPr lang="en-US" dirty="0">
                <a:ea typeface="+mn-lt"/>
                <a:cs typeface="+mn-lt"/>
              </a:rPr>
              <a:t>2 Libro “The Definitive Guide to DAX” de Marco Russo, Alberto Ferrari </a:t>
            </a:r>
          </a:p>
          <a:p>
            <a:pPr fontAlgn="base"/>
            <a:r>
              <a:rPr lang="en-US" dirty="0"/>
              <a:t>1 Libro  “Expert Data Modeling with Power BI 2 Ed” de Soheil </a:t>
            </a:r>
            <a:r>
              <a:rPr lang="en-US" dirty="0" err="1"/>
              <a:t>Bakhshi</a:t>
            </a:r>
            <a:r>
              <a:rPr lang="en-US" dirty="0"/>
              <a:t>​</a:t>
            </a:r>
            <a:endParaRPr lang="en-US" dirty="0">
              <a:cs typeface="Segoe UI Semilight"/>
            </a:endParaRPr>
          </a:p>
          <a:p>
            <a:r>
              <a:rPr lang="en-US" dirty="0">
                <a:cs typeface="Segoe UI Semilight"/>
              </a:rPr>
              <a:t>1 Libro "</a:t>
            </a:r>
            <a:r>
              <a:rPr lang="en-US" dirty="0" err="1">
                <a:cs typeface="Segoe UI Semilight"/>
              </a:rPr>
              <a:t>Fundamentos</a:t>
            </a:r>
            <a:r>
              <a:rPr lang="en-US" dirty="0">
                <a:cs typeface="Segoe UI Semilight"/>
              </a:rPr>
              <a:t> de </a:t>
            </a:r>
            <a:r>
              <a:rPr lang="en-US" dirty="0" err="1">
                <a:cs typeface="Segoe UI Semilight"/>
              </a:rPr>
              <a:t>modelado</a:t>
            </a:r>
            <a:r>
              <a:rPr lang="en-US" dirty="0">
                <a:cs typeface="Segoe UI Semilight"/>
              </a:rPr>
              <a:t> </a:t>
            </a:r>
            <a:r>
              <a:rPr lang="en-US" dirty="0" err="1">
                <a:cs typeface="Segoe UI Semilight"/>
              </a:rPr>
              <a:t>en</a:t>
            </a:r>
            <a:r>
              <a:rPr lang="en-US" dirty="0">
                <a:cs typeface="Segoe UI Semilight"/>
              </a:rPr>
              <a:t> </a:t>
            </a:r>
            <a:r>
              <a:rPr lang="en-US" dirty="0" err="1">
                <a:cs typeface="Segoe UI Semilight"/>
              </a:rPr>
              <a:t>estrella</a:t>
            </a:r>
            <a:r>
              <a:rPr lang="en-US" dirty="0">
                <a:cs typeface="Segoe UI Semilight"/>
              </a:rPr>
              <a:t>" de Toni Jurado</a:t>
            </a:r>
          </a:p>
          <a:p>
            <a:r>
              <a:rPr lang="en-US" dirty="0">
                <a:cs typeface="Segoe UI Semilight"/>
              </a:rPr>
              <a:t>1 Libro “Control de gestion con Excel y Power Query” de Clara Vega y Jose Manuel Pomares</a:t>
            </a:r>
            <a:endParaRPr lang="en-US" dirty="0"/>
          </a:p>
          <a:p>
            <a:pPr marL="0" indent="0" fontAlgn="base">
              <a:buNone/>
            </a:pPr>
            <a:r>
              <a:rPr lang="en-US" b="1" dirty="0"/>
              <a:t>Y </a:t>
            </a:r>
            <a:r>
              <a:rPr lang="en-US" b="1" dirty="0" err="1"/>
              <a:t>más</a:t>
            </a:r>
            <a:r>
              <a:rPr lang="en-US" b="1" dirty="0"/>
              <a:t>!​</a:t>
            </a:r>
            <a:endParaRPr lang="en-US" b="1" dirty="0">
              <a:cs typeface="Segoe UI Semiligh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9FF644C-E9B0-AD97-8431-1FFF8E8C7EE9}"/>
              </a:ext>
            </a:extLst>
          </p:cNvPr>
          <p:cNvSpPr txBox="1">
            <a:spLocks/>
          </p:cNvSpPr>
          <p:nvPr/>
        </p:nvSpPr>
        <p:spPr>
          <a:xfrm>
            <a:off x="491286" y="169261"/>
            <a:ext cx="11942618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ea typeface="+mj-lt"/>
                <a:cs typeface="+mj-lt"/>
              </a:rPr>
              <a:t>Gracias a </a:t>
            </a:r>
            <a:r>
              <a:rPr lang="en-US" b="1" err="1">
                <a:ea typeface="+mj-lt"/>
                <a:cs typeface="+mj-lt"/>
              </a:rPr>
              <a:t>los</a:t>
            </a:r>
            <a:r>
              <a:rPr lang="en-US" b="1">
                <a:ea typeface="+mj-lt"/>
                <a:cs typeface="+mj-lt"/>
              </a:rPr>
              <a:t> Sponsors </a:t>
            </a:r>
            <a:br>
              <a:rPr lang="en-US" b="1">
                <a:ea typeface="+mj-lt"/>
                <a:cs typeface="+mj-lt"/>
              </a:rPr>
            </a:br>
            <a:r>
              <a:rPr lang="en-US" b="1">
                <a:ea typeface="+mj-lt"/>
                <a:cs typeface="+mj-lt"/>
              </a:rPr>
              <a:t>Quiz Final + </a:t>
            </a:r>
            <a:r>
              <a:rPr lang="en-US" b="1" err="1">
                <a:ea typeface="+mj-lt"/>
                <a:cs typeface="+mj-lt"/>
              </a:rPr>
              <a:t>Regalos</a:t>
            </a:r>
            <a:r>
              <a:rPr lang="en-US" b="1">
                <a:ea typeface="+mj-lt"/>
                <a:cs typeface="+mj-lt"/>
              </a:rPr>
              <a:t> + Networking (18:15h)</a:t>
            </a:r>
            <a:endParaRPr lang="en-US">
              <a:ea typeface="Segoe UI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432190-86EF-5001-38C0-2D6F43CA9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960" y="1242132"/>
            <a:ext cx="1323021" cy="1676587"/>
          </a:xfrm>
          <a:prstGeom prst="rect">
            <a:avLst/>
          </a:prstGeom>
        </p:spPr>
      </p:pic>
      <p:pic>
        <p:nvPicPr>
          <p:cNvPr id="3" name="Picture 2" descr="A book cover with a diagram&#10;&#10;Description automatically generated">
            <a:extLst>
              <a:ext uri="{FF2B5EF4-FFF2-40B4-BE49-F238E27FC236}">
                <a16:creationId xmlns:a16="http://schemas.microsoft.com/office/drawing/2014/main" id="{8DFBF7F2-683E-84C8-E0FC-53BE006C0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8516" y="1225689"/>
            <a:ext cx="1320563" cy="16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0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5A5277-4803-7364-DF54-5AF63436861B}"/>
              </a:ext>
            </a:extLst>
          </p:cNvPr>
          <p:cNvSpPr/>
          <p:nvPr/>
        </p:nvSpPr>
        <p:spPr>
          <a:xfrm>
            <a:off x="701879" y="4261390"/>
            <a:ext cx="3301621" cy="467670"/>
          </a:xfrm>
          <a:prstGeom prst="roundRect">
            <a:avLst/>
          </a:prstGeom>
          <a:solidFill>
            <a:srgbClr val="FFCA08"/>
          </a:solidFill>
          <a:ln>
            <a:solidFill>
              <a:srgbClr val="FCC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30D47-671E-4EB5-CAA2-AF063F85FF01}"/>
              </a:ext>
            </a:extLst>
          </p:cNvPr>
          <p:cNvSpPr txBox="1"/>
          <p:nvPr/>
        </p:nvSpPr>
        <p:spPr>
          <a:xfrm>
            <a:off x="627055" y="2854088"/>
            <a:ext cx="5083307" cy="2079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Alicante 17 Junio ‘23</a:t>
            </a:r>
          </a:p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Mallorca 23 Sept ‘23</a:t>
            </a:r>
          </a:p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Málaga 3 Feb ‘24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3AA7A83-5D17-7A45-3301-F2B615C8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303"/>
          <a:stretch/>
        </p:blipFill>
        <p:spPr>
          <a:xfrm>
            <a:off x="4754881" y="0"/>
            <a:ext cx="7437120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5C6FC5-39BE-169D-94F8-6FCAEBA29BA8}"/>
              </a:ext>
            </a:extLst>
          </p:cNvPr>
          <p:cNvSpPr/>
          <p:nvPr/>
        </p:nvSpPr>
        <p:spPr>
          <a:xfrm>
            <a:off x="437322" y="2494721"/>
            <a:ext cx="3866321" cy="170195"/>
          </a:xfrm>
          <a:prstGeom prst="rect">
            <a:avLst/>
          </a:prstGeom>
          <a:solidFill>
            <a:srgbClr val="FFC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2ED807E-B03D-015B-AC27-95D566B752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470" y="3756990"/>
            <a:ext cx="589417" cy="58941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4657718-6434-762E-1946-B9D68698845C}"/>
              </a:ext>
            </a:extLst>
          </p:cNvPr>
          <p:cNvGrpSpPr/>
          <p:nvPr/>
        </p:nvGrpSpPr>
        <p:grpSpPr>
          <a:xfrm>
            <a:off x="8173579" y="3478227"/>
            <a:ext cx="878446" cy="878446"/>
            <a:chOff x="2184434" y="4236726"/>
            <a:chExt cx="2352074" cy="235207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00A885-CD3F-FC70-8111-8BD0FCB1815D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5F692ED-0AD1-1B2F-175F-EB0C81563D50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1639839-CD03-2741-E43C-C7827B93DD6B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63" name="Picture 62" descr="Icon&#10;&#10;Description automatically generated">
                  <a:extLst>
                    <a:ext uri="{FF2B5EF4-FFF2-40B4-BE49-F238E27FC236}">
                      <a16:creationId xmlns:a16="http://schemas.microsoft.com/office/drawing/2014/main" id="{BBF2C4BB-0A9D-D0AF-AAE0-A2DAE7C22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5D8C367-5AE1-7178-FEA3-2F0D08B15A03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89B716-D455-3497-D908-20EB3CF7BEAE}"/>
                </a:ext>
              </a:extLst>
            </p:cNvPr>
            <p:cNvSpPr txBox="1"/>
            <p:nvPr/>
          </p:nvSpPr>
          <p:spPr>
            <a:xfrm>
              <a:off x="2718448" y="5017606"/>
              <a:ext cx="124127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E245A7-2114-851E-B771-626291B5736D}"/>
                </a:ext>
              </a:extLst>
            </p:cNvPr>
            <p:cNvSpPr txBox="1"/>
            <p:nvPr/>
          </p:nvSpPr>
          <p:spPr>
            <a:xfrm>
              <a:off x="2882228" y="5445726"/>
              <a:ext cx="983749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17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4B17E3-B145-9ACA-306D-48D7295EADC0}"/>
              </a:ext>
            </a:extLst>
          </p:cNvPr>
          <p:cNvCxnSpPr>
            <a:cxnSpLocks/>
          </p:cNvCxnSpPr>
          <p:nvPr/>
        </p:nvCxnSpPr>
        <p:spPr>
          <a:xfrm>
            <a:off x="481192" y="3128890"/>
            <a:ext cx="18222" cy="2806373"/>
          </a:xfrm>
          <a:prstGeom prst="line">
            <a:avLst/>
          </a:pr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D5C64C6C-05CA-2DAE-925F-C632CAF6238A}"/>
              </a:ext>
            </a:extLst>
          </p:cNvPr>
          <p:cNvSpPr/>
          <p:nvPr/>
        </p:nvSpPr>
        <p:spPr>
          <a:xfrm>
            <a:off x="358272" y="3011321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7C51E9-53A8-8A7F-B77F-E75F09B93DDC}"/>
              </a:ext>
            </a:extLst>
          </p:cNvPr>
          <p:cNvSpPr/>
          <p:nvPr/>
        </p:nvSpPr>
        <p:spPr>
          <a:xfrm>
            <a:off x="358272" y="3718171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87839-B5F2-0D8D-9BBD-00BCC051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626" y="5935263"/>
            <a:ext cx="5996545" cy="9312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Day</a:t>
            </a:r>
            <a:br>
              <a:rPr lang="en-US" sz="5400" b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5400" b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Málaga</a:t>
            </a:r>
          </a:p>
        </p:txBody>
      </p:sp>
      <p:sp>
        <p:nvSpPr>
          <p:cNvPr id="29" name="Oval 3">
            <a:extLst>
              <a:ext uri="{FF2B5EF4-FFF2-40B4-BE49-F238E27FC236}">
                <a16:creationId xmlns:a16="http://schemas.microsoft.com/office/drawing/2014/main" id="{46250CD0-5A0E-5F5C-A26D-489B9B86EBD7}"/>
              </a:ext>
            </a:extLst>
          </p:cNvPr>
          <p:cNvSpPr/>
          <p:nvPr/>
        </p:nvSpPr>
        <p:spPr>
          <a:xfrm>
            <a:off x="374178" y="4482045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1B3A519-E3B0-A456-49F5-2FD7E08F3E06}"/>
              </a:ext>
            </a:extLst>
          </p:cNvPr>
          <p:cNvSpPr txBox="1"/>
          <p:nvPr/>
        </p:nvSpPr>
        <p:spPr>
          <a:xfrm>
            <a:off x="457066" y="309467"/>
            <a:ext cx="4763022" cy="1977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Days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C155-F848-8469-527C-42A1A843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330" y="1678742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D064408-4762-C302-1943-F6092DA2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921" y="6114700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FCB9B1-6092-764C-2971-2D159ED6F9D8}"/>
              </a:ext>
            </a:extLst>
          </p:cNvPr>
          <p:cNvCxnSpPr>
            <a:cxnSpLocks/>
          </p:cNvCxnSpPr>
          <p:nvPr/>
        </p:nvCxnSpPr>
        <p:spPr>
          <a:xfrm>
            <a:off x="507934" y="5542014"/>
            <a:ext cx="7523" cy="1158615"/>
          </a:xfrm>
          <a:prstGeom prst="line">
            <a:avLst/>
          </a:pr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3AF62098-995A-47BB-2C2E-D8F28350863A}"/>
              </a:ext>
            </a:extLst>
          </p:cNvPr>
          <p:cNvSpPr/>
          <p:nvPr/>
        </p:nvSpPr>
        <p:spPr>
          <a:xfrm>
            <a:off x="374178" y="5029021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B138003E-8EE4-BA6E-AC07-B8DD6CF5ED3C}"/>
              </a:ext>
            </a:extLst>
          </p:cNvPr>
          <p:cNvSpPr/>
          <p:nvPr/>
        </p:nvSpPr>
        <p:spPr>
          <a:xfrm>
            <a:off x="380187" y="5739322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AF55CA8-AE42-8FD9-2E66-CE5E215EC25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40" y="2994242"/>
            <a:ext cx="589417" cy="58941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5D1766-F38C-A373-92C2-962B8305E497}"/>
              </a:ext>
            </a:extLst>
          </p:cNvPr>
          <p:cNvGrpSpPr/>
          <p:nvPr/>
        </p:nvGrpSpPr>
        <p:grpSpPr>
          <a:xfrm>
            <a:off x="10625839" y="3585228"/>
            <a:ext cx="878446" cy="878446"/>
            <a:chOff x="2184434" y="4236726"/>
            <a:chExt cx="2352074" cy="23520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A95B78-B494-065C-00BE-23C486720290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42662F1-F861-2C83-61EB-0A0C3879834A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7866F4D-0362-9B69-E4C5-FBE2C8C4A766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22" name="Picture 21" descr="Icon&#10;&#10;Description automatically generated">
                  <a:extLst>
                    <a:ext uri="{FF2B5EF4-FFF2-40B4-BE49-F238E27FC236}">
                      <a16:creationId xmlns:a16="http://schemas.microsoft.com/office/drawing/2014/main" id="{786814CD-2EFF-EA28-1189-3E1C6D6E2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1AFB294-8757-8762-89B6-57018D96C09C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1410D-6461-20D5-39F9-E9CC256C7406}"/>
                </a:ext>
              </a:extLst>
            </p:cNvPr>
            <p:cNvSpPr txBox="1"/>
            <p:nvPr/>
          </p:nvSpPr>
          <p:spPr>
            <a:xfrm>
              <a:off x="2718448" y="5017606"/>
              <a:ext cx="140626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SEPT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5991AE-1948-0075-8764-F24C5CF42EA2}"/>
                </a:ext>
              </a:extLst>
            </p:cNvPr>
            <p:cNvSpPr txBox="1"/>
            <p:nvPr/>
          </p:nvSpPr>
          <p:spPr>
            <a:xfrm>
              <a:off x="2882228" y="5445726"/>
              <a:ext cx="983749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>
                  <a:solidFill>
                    <a:srgbClr val="A6A6A6"/>
                  </a:solidFill>
                  <a:latin typeface="Calibri Light" panose="020F0302020204030204"/>
                </a:rPr>
                <a:t>2</a:t>
              </a:r>
              <a:r>
                <a:rPr lang="en-US" sz="1400">
                  <a:solidFill>
                    <a:srgbClr val="A6A6A6"/>
                  </a:solidFill>
                  <a:latin typeface="Calibri Light" panose="020F0302020204030204"/>
                </a:rPr>
                <a:t>3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5488353-4283-F4B4-B4F3-B5ADBA67D406}"/>
              </a:ext>
            </a:extLst>
          </p:cNvPr>
          <p:cNvSpPr/>
          <p:nvPr/>
        </p:nvSpPr>
        <p:spPr>
          <a:xfrm rot="942595">
            <a:off x="9517354" y="3228609"/>
            <a:ext cx="1196654" cy="1138798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79C14E-DEAB-F480-35BB-9461A0F2191A}"/>
              </a:ext>
            </a:extLst>
          </p:cNvPr>
          <p:cNvSpPr/>
          <p:nvPr/>
        </p:nvSpPr>
        <p:spPr>
          <a:xfrm>
            <a:off x="312319" y="4371972"/>
            <a:ext cx="347597" cy="347597"/>
          </a:xfrm>
          <a:prstGeom prst="ellipse">
            <a:avLst/>
          </a:prstGeom>
          <a:solidFill>
            <a:srgbClr val="FFCA08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26DCB-404F-574D-8562-F76A2D73D122}"/>
              </a:ext>
            </a:extLst>
          </p:cNvPr>
          <p:cNvSpPr txBox="1"/>
          <p:nvPr/>
        </p:nvSpPr>
        <p:spPr>
          <a:xfrm>
            <a:off x="600903" y="4729060"/>
            <a:ext cx="5083307" cy="383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160000"/>
              </a:lnSpc>
              <a:spcAft>
                <a:spcPts val="600"/>
              </a:spcAft>
              <a:defRPr/>
            </a:pPr>
            <a:r>
              <a:rPr lang="en-US" sz="2800" b="1">
                <a:solidFill>
                  <a:prstClr val="white">
                    <a:lumMod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ANUNCIO HOY Junio ‘24</a:t>
            </a:r>
            <a:endParaRPr lang="en-US" sz="2800" b="1">
              <a:solidFill>
                <a:srgbClr val="65B1F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300">
              <a:lnSpc>
                <a:spcPct val="160000"/>
              </a:lnSpc>
              <a:spcAft>
                <a:spcPts val="600"/>
              </a:spcAft>
              <a:defRPr/>
            </a:pPr>
            <a:r>
              <a:rPr lang="en-US" sz="2400" b="1">
                <a:solidFill>
                  <a:prstClr val="white">
                    <a:lumMod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XXXXX Sept ‘24</a:t>
            </a:r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A4714BCF-C9FC-CDE1-FA5B-1FB11DFE160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48" y="4603360"/>
            <a:ext cx="589417" cy="589417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2F02528-2EEA-E024-D845-03733E31EA24}"/>
              </a:ext>
            </a:extLst>
          </p:cNvPr>
          <p:cNvSpPr/>
          <p:nvPr/>
        </p:nvSpPr>
        <p:spPr>
          <a:xfrm rot="10964471">
            <a:off x="7659232" y="3332905"/>
            <a:ext cx="3191695" cy="1833947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3A4D36-0AE3-B973-2CFC-6AB0195CC1D8}"/>
              </a:ext>
            </a:extLst>
          </p:cNvPr>
          <p:cNvGrpSpPr/>
          <p:nvPr/>
        </p:nvGrpSpPr>
        <p:grpSpPr>
          <a:xfrm>
            <a:off x="6419922" y="4726390"/>
            <a:ext cx="878446" cy="878446"/>
            <a:chOff x="2184434" y="4236726"/>
            <a:chExt cx="2352074" cy="235207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CCF6D8-BE74-687E-00CA-7905326E17B5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41E96F1-F8BD-AC9A-5A1F-36BE932DCC82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65B1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BC4FEF7-4014-14D8-E77C-F9EC3DC51D19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35" name="Picture 34" descr="Icon&#10;&#10;Description automatically generated">
                  <a:extLst>
                    <a:ext uri="{FF2B5EF4-FFF2-40B4-BE49-F238E27FC236}">
                      <a16:creationId xmlns:a16="http://schemas.microsoft.com/office/drawing/2014/main" id="{E421FF5A-9A53-2ECD-576A-CED22FE7E0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D5DBD1D-FCC7-17B5-5B27-F581764A559D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96B18E-44A0-497B-D43F-02D903DB1A55}"/>
                </a:ext>
              </a:extLst>
            </p:cNvPr>
            <p:cNvSpPr txBox="1"/>
            <p:nvPr/>
          </p:nvSpPr>
          <p:spPr>
            <a:xfrm>
              <a:off x="2785638" y="5009220"/>
              <a:ext cx="1198354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E9D9E-E1E2-77D9-C365-818AC667CDC2}"/>
                </a:ext>
              </a:extLst>
            </p:cNvPr>
            <p:cNvSpPr txBox="1"/>
            <p:nvPr/>
          </p:nvSpPr>
          <p:spPr>
            <a:xfrm>
              <a:off x="3015264" y="5451593"/>
              <a:ext cx="739103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3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23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5A5277-4803-7364-DF54-5AF63436861B}"/>
              </a:ext>
            </a:extLst>
          </p:cNvPr>
          <p:cNvSpPr/>
          <p:nvPr/>
        </p:nvSpPr>
        <p:spPr>
          <a:xfrm>
            <a:off x="701879" y="4261390"/>
            <a:ext cx="3301621" cy="467670"/>
          </a:xfrm>
          <a:prstGeom prst="roundRect">
            <a:avLst/>
          </a:prstGeom>
          <a:solidFill>
            <a:srgbClr val="FFCA08"/>
          </a:solidFill>
          <a:ln>
            <a:solidFill>
              <a:srgbClr val="FCC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30D47-671E-4EB5-CAA2-AF063F85FF01}"/>
              </a:ext>
            </a:extLst>
          </p:cNvPr>
          <p:cNvSpPr txBox="1"/>
          <p:nvPr/>
        </p:nvSpPr>
        <p:spPr>
          <a:xfrm>
            <a:off x="627055" y="2854088"/>
            <a:ext cx="5083307" cy="2079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Alicante 17 Junio ‘23</a:t>
            </a:r>
          </a:p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Mallorca 23 Sept ‘23</a:t>
            </a:r>
          </a:p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Málaga 3 Feb ‘24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3AA7A83-5D17-7A45-3301-F2B615C8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303"/>
          <a:stretch/>
        </p:blipFill>
        <p:spPr>
          <a:xfrm>
            <a:off x="4754881" y="0"/>
            <a:ext cx="7437120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5C6FC5-39BE-169D-94F8-6FCAEBA29BA8}"/>
              </a:ext>
            </a:extLst>
          </p:cNvPr>
          <p:cNvSpPr/>
          <p:nvPr/>
        </p:nvSpPr>
        <p:spPr>
          <a:xfrm>
            <a:off x="437322" y="2494721"/>
            <a:ext cx="3866321" cy="170195"/>
          </a:xfrm>
          <a:prstGeom prst="rect">
            <a:avLst/>
          </a:prstGeom>
          <a:solidFill>
            <a:srgbClr val="FFC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2ED807E-B03D-015B-AC27-95D566B752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470" y="3756990"/>
            <a:ext cx="589417" cy="58941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4657718-6434-762E-1946-B9D68698845C}"/>
              </a:ext>
            </a:extLst>
          </p:cNvPr>
          <p:cNvGrpSpPr/>
          <p:nvPr/>
        </p:nvGrpSpPr>
        <p:grpSpPr>
          <a:xfrm>
            <a:off x="8141409" y="4024451"/>
            <a:ext cx="878446" cy="878446"/>
            <a:chOff x="2184434" y="4236726"/>
            <a:chExt cx="2352074" cy="235207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00A885-CD3F-FC70-8111-8BD0FCB1815D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5F692ED-0AD1-1B2F-175F-EB0C81563D50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1639839-CD03-2741-E43C-C7827B93DD6B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63" name="Picture 62" descr="Icon&#10;&#10;Description automatically generated">
                  <a:extLst>
                    <a:ext uri="{FF2B5EF4-FFF2-40B4-BE49-F238E27FC236}">
                      <a16:creationId xmlns:a16="http://schemas.microsoft.com/office/drawing/2014/main" id="{BBF2C4BB-0A9D-D0AF-AAE0-A2DAE7C22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5D8C367-5AE1-7178-FEA3-2F0D08B15A03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89B716-D455-3497-D908-20EB3CF7BEAE}"/>
                </a:ext>
              </a:extLst>
            </p:cNvPr>
            <p:cNvSpPr txBox="1"/>
            <p:nvPr/>
          </p:nvSpPr>
          <p:spPr>
            <a:xfrm>
              <a:off x="2718448" y="5017606"/>
              <a:ext cx="124127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E245A7-2114-851E-B771-626291B5736D}"/>
                </a:ext>
              </a:extLst>
            </p:cNvPr>
            <p:cNvSpPr txBox="1"/>
            <p:nvPr/>
          </p:nvSpPr>
          <p:spPr>
            <a:xfrm>
              <a:off x="2882228" y="5445726"/>
              <a:ext cx="983749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17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4B17E3-B145-9ACA-306D-48D7295EADC0}"/>
              </a:ext>
            </a:extLst>
          </p:cNvPr>
          <p:cNvCxnSpPr>
            <a:cxnSpLocks/>
          </p:cNvCxnSpPr>
          <p:nvPr/>
        </p:nvCxnSpPr>
        <p:spPr>
          <a:xfrm>
            <a:off x="481192" y="3128890"/>
            <a:ext cx="18222" cy="2806373"/>
          </a:xfrm>
          <a:prstGeom prst="line">
            <a:avLst/>
          </a:pr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D5C64C6C-05CA-2DAE-925F-C632CAF6238A}"/>
              </a:ext>
            </a:extLst>
          </p:cNvPr>
          <p:cNvSpPr/>
          <p:nvPr/>
        </p:nvSpPr>
        <p:spPr>
          <a:xfrm>
            <a:off x="358272" y="3011321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7C51E9-53A8-8A7F-B77F-E75F09B93DDC}"/>
              </a:ext>
            </a:extLst>
          </p:cNvPr>
          <p:cNvSpPr/>
          <p:nvPr/>
        </p:nvSpPr>
        <p:spPr>
          <a:xfrm>
            <a:off x="358272" y="3718171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87839-B5F2-0D8D-9BBD-00BCC051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626" y="5935263"/>
            <a:ext cx="5996545" cy="9312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Day</a:t>
            </a:r>
            <a:br>
              <a:rPr lang="en-US" sz="5400" b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5400" b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Málaga</a:t>
            </a:r>
          </a:p>
        </p:txBody>
      </p:sp>
      <p:sp>
        <p:nvSpPr>
          <p:cNvPr id="29" name="Oval 3">
            <a:extLst>
              <a:ext uri="{FF2B5EF4-FFF2-40B4-BE49-F238E27FC236}">
                <a16:creationId xmlns:a16="http://schemas.microsoft.com/office/drawing/2014/main" id="{46250CD0-5A0E-5F5C-A26D-489B9B86EBD7}"/>
              </a:ext>
            </a:extLst>
          </p:cNvPr>
          <p:cNvSpPr/>
          <p:nvPr/>
        </p:nvSpPr>
        <p:spPr>
          <a:xfrm>
            <a:off x="374178" y="4482045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1B3A519-E3B0-A456-49F5-2FD7E08F3E06}"/>
              </a:ext>
            </a:extLst>
          </p:cNvPr>
          <p:cNvSpPr txBox="1"/>
          <p:nvPr/>
        </p:nvSpPr>
        <p:spPr>
          <a:xfrm>
            <a:off x="457066" y="309467"/>
            <a:ext cx="4763022" cy="1977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Days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C155-F848-8469-527C-42A1A843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330" y="1678742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D064408-4762-C302-1943-F6092DA2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921" y="6114700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FCB9B1-6092-764C-2971-2D159ED6F9D8}"/>
              </a:ext>
            </a:extLst>
          </p:cNvPr>
          <p:cNvCxnSpPr>
            <a:cxnSpLocks/>
          </p:cNvCxnSpPr>
          <p:nvPr/>
        </p:nvCxnSpPr>
        <p:spPr>
          <a:xfrm>
            <a:off x="507934" y="5542014"/>
            <a:ext cx="7523" cy="1158615"/>
          </a:xfrm>
          <a:prstGeom prst="line">
            <a:avLst/>
          </a:pr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3AF62098-995A-47BB-2C2E-D8F28350863A}"/>
              </a:ext>
            </a:extLst>
          </p:cNvPr>
          <p:cNvSpPr/>
          <p:nvPr/>
        </p:nvSpPr>
        <p:spPr>
          <a:xfrm>
            <a:off x="374178" y="5029021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B138003E-8EE4-BA6E-AC07-B8DD6CF5ED3C}"/>
              </a:ext>
            </a:extLst>
          </p:cNvPr>
          <p:cNvSpPr/>
          <p:nvPr/>
        </p:nvSpPr>
        <p:spPr>
          <a:xfrm>
            <a:off x="380187" y="5739322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AF55CA8-AE42-8FD9-2E66-CE5E215EC25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40" y="2994242"/>
            <a:ext cx="589417" cy="58941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5D1766-F38C-A373-92C2-962B8305E497}"/>
              </a:ext>
            </a:extLst>
          </p:cNvPr>
          <p:cNvGrpSpPr/>
          <p:nvPr/>
        </p:nvGrpSpPr>
        <p:grpSpPr>
          <a:xfrm>
            <a:off x="10625839" y="3585228"/>
            <a:ext cx="878446" cy="878446"/>
            <a:chOff x="2184434" y="4236726"/>
            <a:chExt cx="2352074" cy="23520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A95B78-B494-065C-00BE-23C486720290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42662F1-F861-2C83-61EB-0A0C3879834A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7866F4D-0362-9B69-E4C5-FBE2C8C4A766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22" name="Picture 21" descr="Icon&#10;&#10;Description automatically generated">
                  <a:extLst>
                    <a:ext uri="{FF2B5EF4-FFF2-40B4-BE49-F238E27FC236}">
                      <a16:creationId xmlns:a16="http://schemas.microsoft.com/office/drawing/2014/main" id="{786814CD-2EFF-EA28-1189-3E1C6D6E2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1AFB294-8757-8762-89B6-57018D96C09C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1410D-6461-20D5-39F9-E9CC256C7406}"/>
                </a:ext>
              </a:extLst>
            </p:cNvPr>
            <p:cNvSpPr txBox="1"/>
            <p:nvPr/>
          </p:nvSpPr>
          <p:spPr>
            <a:xfrm>
              <a:off x="2718448" y="5017606"/>
              <a:ext cx="140626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SEPT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5991AE-1948-0075-8764-F24C5CF42EA2}"/>
                </a:ext>
              </a:extLst>
            </p:cNvPr>
            <p:cNvSpPr txBox="1"/>
            <p:nvPr/>
          </p:nvSpPr>
          <p:spPr>
            <a:xfrm>
              <a:off x="2882228" y="5445726"/>
              <a:ext cx="983749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>
                  <a:solidFill>
                    <a:srgbClr val="A6A6A6"/>
                  </a:solidFill>
                  <a:latin typeface="Calibri Light" panose="020F0302020204030204"/>
                </a:rPr>
                <a:t>2</a:t>
              </a:r>
              <a:r>
                <a:rPr lang="en-US" sz="1400">
                  <a:solidFill>
                    <a:srgbClr val="A6A6A6"/>
                  </a:solidFill>
                  <a:latin typeface="Calibri Light" panose="020F0302020204030204"/>
                </a:rPr>
                <a:t>3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5488353-4283-F4B4-B4F3-B5ADBA67D406}"/>
              </a:ext>
            </a:extLst>
          </p:cNvPr>
          <p:cNvSpPr/>
          <p:nvPr/>
        </p:nvSpPr>
        <p:spPr>
          <a:xfrm rot="942595">
            <a:off x="9517354" y="3228609"/>
            <a:ext cx="1196654" cy="1138798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79C14E-DEAB-F480-35BB-9461A0F2191A}"/>
              </a:ext>
            </a:extLst>
          </p:cNvPr>
          <p:cNvSpPr/>
          <p:nvPr/>
        </p:nvSpPr>
        <p:spPr>
          <a:xfrm>
            <a:off x="312319" y="4371972"/>
            <a:ext cx="347597" cy="347597"/>
          </a:xfrm>
          <a:prstGeom prst="ellipse">
            <a:avLst/>
          </a:prstGeom>
          <a:solidFill>
            <a:srgbClr val="FFCA08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26DCB-404F-574D-8562-F76A2D73D122}"/>
              </a:ext>
            </a:extLst>
          </p:cNvPr>
          <p:cNvSpPr txBox="1"/>
          <p:nvPr/>
        </p:nvSpPr>
        <p:spPr>
          <a:xfrm>
            <a:off x="600903" y="4729060"/>
            <a:ext cx="5083307" cy="383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160000"/>
              </a:lnSpc>
              <a:spcAft>
                <a:spcPts val="600"/>
              </a:spcAft>
              <a:defRPr/>
            </a:pPr>
            <a:r>
              <a:rPr lang="en-US" sz="2800" b="1">
                <a:solidFill>
                  <a:srgbClr val="65B1F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Bilbao 14-15 Junio ’24</a:t>
            </a:r>
          </a:p>
          <a:p>
            <a:pPr marL="114300">
              <a:lnSpc>
                <a:spcPct val="160000"/>
              </a:lnSpc>
              <a:spcAft>
                <a:spcPts val="600"/>
              </a:spcAft>
              <a:defRPr/>
            </a:pPr>
            <a:r>
              <a:rPr lang="en-US" sz="2400" b="1">
                <a:solidFill>
                  <a:prstClr val="white">
                    <a:lumMod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XXXXX Sept ‘24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2F02528-2EEA-E024-D845-03733E31EA24}"/>
              </a:ext>
            </a:extLst>
          </p:cNvPr>
          <p:cNvSpPr/>
          <p:nvPr/>
        </p:nvSpPr>
        <p:spPr>
          <a:xfrm rot="10964471">
            <a:off x="7659232" y="3332905"/>
            <a:ext cx="3191695" cy="1833947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3A4D36-0AE3-B973-2CFC-6AB0195CC1D8}"/>
              </a:ext>
            </a:extLst>
          </p:cNvPr>
          <p:cNvGrpSpPr/>
          <p:nvPr/>
        </p:nvGrpSpPr>
        <p:grpSpPr>
          <a:xfrm>
            <a:off x="6419922" y="4726390"/>
            <a:ext cx="878446" cy="878446"/>
            <a:chOff x="2184434" y="4236726"/>
            <a:chExt cx="2352074" cy="235207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CCF6D8-BE74-687E-00CA-7905326E17B5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41E96F1-F8BD-AC9A-5A1F-36BE932DCC82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65B1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BC4FEF7-4014-14D8-E77C-F9EC3DC51D19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35" name="Picture 34" descr="Icon&#10;&#10;Description automatically generated">
                  <a:extLst>
                    <a:ext uri="{FF2B5EF4-FFF2-40B4-BE49-F238E27FC236}">
                      <a16:creationId xmlns:a16="http://schemas.microsoft.com/office/drawing/2014/main" id="{E421FF5A-9A53-2ECD-576A-CED22FE7E0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D5DBD1D-FCC7-17B5-5B27-F581764A559D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96B18E-44A0-497B-D43F-02D903DB1A55}"/>
                </a:ext>
              </a:extLst>
            </p:cNvPr>
            <p:cNvSpPr txBox="1"/>
            <p:nvPr/>
          </p:nvSpPr>
          <p:spPr>
            <a:xfrm>
              <a:off x="2785638" y="5009220"/>
              <a:ext cx="1198354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E9D9E-E1E2-77D9-C365-818AC667CDC2}"/>
                </a:ext>
              </a:extLst>
            </p:cNvPr>
            <p:cNvSpPr txBox="1"/>
            <p:nvPr/>
          </p:nvSpPr>
          <p:spPr>
            <a:xfrm>
              <a:off x="3015264" y="5451593"/>
              <a:ext cx="739103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3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32AEE2E-98E9-D668-06DE-5211CEA20FB2}"/>
              </a:ext>
            </a:extLst>
          </p:cNvPr>
          <p:cNvSpPr/>
          <p:nvPr/>
        </p:nvSpPr>
        <p:spPr>
          <a:xfrm rot="7884517">
            <a:off x="6148837" y="2184884"/>
            <a:ext cx="3439162" cy="1993684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A4714BCF-C9FC-CDE1-FA5B-1FB11DFE160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48" y="4603360"/>
            <a:ext cx="589417" cy="589417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4A3C9A13-1DFE-DE55-780D-1DDFE252D4F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65" y="751603"/>
            <a:ext cx="589417" cy="58941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B4C47F9-76D4-3275-D7DE-87110D84492D}"/>
              </a:ext>
            </a:extLst>
          </p:cNvPr>
          <p:cNvGrpSpPr/>
          <p:nvPr/>
        </p:nvGrpSpPr>
        <p:grpSpPr>
          <a:xfrm>
            <a:off x="7110312" y="1096942"/>
            <a:ext cx="878446" cy="878446"/>
            <a:chOff x="2184434" y="4236726"/>
            <a:chExt cx="2352074" cy="235207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0D73FB7-F382-02D9-C520-E1E57B7CCF9F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333725C-22C2-08EB-2AAF-9DB3AECC26AC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65B1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A3FF4294-E9B4-6C31-58CB-792CF2638E15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45" name="Picture 44" descr="Icon&#10;&#10;Description automatically generated">
                  <a:extLst>
                    <a:ext uri="{FF2B5EF4-FFF2-40B4-BE49-F238E27FC236}">
                      <a16:creationId xmlns:a16="http://schemas.microsoft.com/office/drawing/2014/main" id="{A35F0B21-21B2-254E-1FC2-551BB358D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EC69581-8839-EF2A-DB81-545CC048C99E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0B89BD-04E5-5177-4A57-D677466612CD}"/>
                </a:ext>
              </a:extLst>
            </p:cNvPr>
            <p:cNvSpPr txBox="1"/>
            <p:nvPr/>
          </p:nvSpPr>
          <p:spPr>
            <a:xfrm>
              <a:off x="2785638" y="5009220"/>
              <a:ext cx="124127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b="1">
                  <a:solidFill>
                    <a:sysClr val="windowText" lastClr="000000"/>
                  </a:solidFill>
                  <a:latin typeface="Calibri Light" panose="020F0302020204030204"/>
                </a:rPr>
                <a:t>J</a:t>
              </a:r>
              <a:r>
                <a:rPr lang="en-US" sz="1400" b="1">
                  <a:solidFill>
                    <a:sysClr val="windowText" lastClr="000000"/>
                  </a:solidFill>
                  <a:latin typeface="Calibri Light" panose="020F0302020204030204"/>
                </a:rPr>
                <a:t>UN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41F61D-01BC-B4FE-13B4-79A38F8397A4}"/>
                </a:ext>
              </a:extLst>
            </p:cNvPr>
            <p:cNvSpPr txBox="1"/>
            <p:nvPr/>
          </p:nvSpPr>
          <p:spPr>
            <a:xfrm>
              <a:off x="2515024" y="5473947"/>
              <a:ext cx="1618982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14-15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64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Una persona con una camisa de rayas&#10;&#10;Descripción generada automáticamente con confianza media">
            <a:extLst>
              <a:ext uri="{FF2B5EF4-FFF2-40B4-BE49-F238E27FC236}">
                <a16:creationId xmlns:a16="http://schemas.microsoft.com/office/drawing/2014/main" id="{0518EB73-BF08-E330-8D08-0980BBA08A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r="1462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4A32A3-8628-712D-661B-1827B727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2" y="1204119"/>
            <a:ext cx="5378450" cy="607428"/>
          </a:xfrm>
        </p:spPr>
        <p:txBody>
          <a:bodyPr/>
          <a:lstStyle/>
          <a:p>
            <a:r>
              <a:rPr lang="en-US" sz="3600" dirty="0"/>
              <a:t>Ana María Bisbé York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C299D-C00A-AAD0-248B-534DB821C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914" y="1888829"/>
            <a:ext cx="6305910" cy="2869252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600"/>
              </a:spcBef>
              <a:buNone/>
              <a:defRPr/>
            </a:pPr>
            <a:r>
              <a:rPr lang="es-ES" sz="24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Consultora y formadora Business </a:t>
            </a:r>
            <a:r>
              <a:rPr lang="en-US" sz="24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Intelligence </a:t>
            </a:r>
          </a:p>
          <a:p>
            <a:pPr marL="0" lvl="0" indent="0" algn="l">
              <a:lnSpc>
                <a:spcPct val="90000"/>
              </a:lnSpc>
              <a:spcBef>
                <a:spcPts val="600"/>
              </a:spcBef>
              <a:buNone/>
              <a:defRPr/>
            </a:pP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</a:t>
            </a:r>
            <a:r>
              <a:rPr lang="en-US" sz="2000" noProof="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Partner</a:t>
            </a: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Power BI / </a:t>
            </a:r>
            <a:r>
              <a:rPr lang="en-U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LinkedIn Learning Trainer </a:t>
            </a:r>
          </a:p>
          <a:p>
            <a:pPr marL="0" lvl="0" indent="0" algn="l">
              <a:lnSpc>
                <a:spcPct val="90000"/>
              </a:lnSpc>
              <a:spcBef>
                <a:spcPts val="600"/>
              </a:spcBef>
              <a:buNone/>
              <a:defRPr/>
            </a:pP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 Power BI / Tratamiento de datos con Power Query</a:t>
            </a:r>
          </a:p>
          <a:p>
            <a:pPr marL="0" indent="0">
              <a:spcBef>
                <a:spcPts val="600"/>
              </a:spcBef>
              <a:buNone/>
              <a:defRPr/>
            </a:pPr>
            <a:endParaRPr lang="es-ES" sz="2000" dirty="0">
              <a:solidFill>
                <a:schemeClr val="tx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600"/>
              </a:spcBef>
              <a:buNone/>
              <a:defRPr/>
            </a:pPr>
            <a:endParaRPr lang="es-ES" sz="2000" dirty="0">
              <a:solidFill>
                <a:schemeClr val="tx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600"/>
              </a:spcBef>
              <a:buNone/>
              <a:defRPr/>
            </a:pPr>
            <a:endParaRPr lang="es-ES" sz="2000" dirty="0">
              <a:solidFill>
                <a:schemeClr val="tx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n-U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</a:t>
            </a: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MVP</a:t>
            </a: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Globant</a:t>
            </a:r>
            <a:r>
              <a:rPr lang="en-U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Award </a:t>
            </a:r>
            <a:r>
              <a:rPr lang="es-ES" sz="2000" dirty="0" err="1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Techfluencer</a:t>
            </a:r>
            <a:r>
              <a:rPr lang="en-U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España</a:t>
            </a:r>
            <a:r>
              <a:rPr lang="en-US" sz="20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2022</a:t>
            </a: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s-ES" sz="20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Comunidades</a:t>
            </a:r>
            <a:endParaRPr lang="es-ES" dirty="0"/>
          </a:p>
        </p:txBody>
      </p:sp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F0AEFB02-8F61-1676-5A1F-A779876442E3}"/>
              </a:ext>
            </a:extLst>
          </p:cNvPr>
          <p:cNvGrpSpPr/>
          <p:nvPr/>
        </p:nvGrpSpPr>
        <p:grpSpPr>
          <a:xfrm>
            <a:off x="616611" y="5448336"/>
            <a:ext cx="310972" cy="338926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6" name="Google Shape;13765;p85">
              <a:extLst>
                <a:ext uri="{FF2B5EF4-FFF2-40B4-BE49-F238E27FC236}">
                  <a16:creationId xmlns:a16="http://schemas.microsoft.com/office/drawing/2014/main" id="{45B37FA6-319D-32CE-2B05-76B969458B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" name="Google Shape;13766;p85">
              <a:extLst>
                <a:ext uri="{FF2B5EF4-FFF2-40B4-BE49-F238E27FC236}">
                  <a16:creationId xmlns:a16="http://schemas.microsoft.com/office/drawing/2014/main" id="{8DA38695-E0C4-4EE0-A282-C041ACD78A9C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" name="Google Shape;13767;p85">
              <a:extLst>
                <a:ext uri="{FF2B5EF4-FFF2-40B4-BE49-F238E27FC236}">
                  <a16:creationId xmlns:a16="http://schemas.microsoft.com/office/drawing/2014/main" id="{2D08FF18-83BB-405B-46A1-AECB5DB34052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" name="Google Shape;13768;p85">
              <a:extLst>
                <a:ext uri="{FF2B5EF4-FFF2-40B4-BE49-F238E27FC236}">
                  <a16:creationId xmlns:a16="http://schemas.microsoft.com/office/drawing/2014/main" id="{DCCAB3E2-A5CA-C4CC-1DD3-A73BDAED4E9A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  <p:grpSp>
        <p:nvGrpSpPr>
          <p:cNvPr id="10" name="Google Shape;13777;p85">
            <a:extLst>
              <a:ext uri="{FF2B5EF4-FFF2-40B4-BE49-F238E27FC236}">
                <a16:creationId xmlns:a16="http://schemas.microsoft.com/office/drawing/2014/main" id="{DCCD5A41-04E2-6F6C-1353-CEFD6CC56ECF}"/>
              </a:ext>
            </a:extLst>
          </p:cNvPr>
          <p:cNvGrpSpPr/>
          <p:nvPr/>
        </p:nvGrpSpPr>
        <p:grpSpPr>
          <a:xfrm>
            <a:off x="594719" y="5896512"/>
            <a:ext cx="310972" cy="306420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1" name="Google Shape;13778;p85">
              <a:extLst>
                <a:ext uri="{FF2B5EF4-FFF2-40B4-BE49-F238E27FC236}">
                  <a16:creationId xmlns:a16="http://schemas.microsoft.com/office/drawing/2014/main" id="{D03F2F0F-3E46-785F-7ACD-28C6643A2DE1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" name="Google Shape;13779;p85">
              <a:extLst>
                <a:ext uri="{FF2B5EF4-FFF2-40B4-BE49-F238E27FC236}">
                  <a16:creationId xmlns:a16="http://schemas.microsoft.com/office/drawing/2014/main" id="{C8605C5C-109D-1F0C-3874-03E82D6A57D6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3" name="Google Shape;10463;p79">
            <a:extLst>
              <a:ext uri="{FF2B5EF4-FFF2-40B4-BE49-F238E27FC236}">
                <a16:creationId xmlns:a16="http://schemas.microsoft.com/office/drawing/2014/main" id="{7BF14F86-528E-E393-5572-B02FFD0928D9}"/>
              </a:ext>
            </a:extLst>
          </p:cNvPr>
          <p:cNvGrpSpPr/>
          <p:nvPr/>
        </p:nvGrpSpPr>
        <p:grpSpPr>
          <a:xfrm>
            <a:off x="616611" y="6288038"/>
            <a:ext cx="310972" cy="247669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14" name="Google Shape;10464;p79">
              <a:extLst>
                <a:ext uri="{FF2B5EF4-FFF2-40B4-BE49-F238E27FC236}">
                  <a16:creationId xmlns:a16="http://schemas.microsoft.com/office/drawing/2014/main" id="{5474DD74-FA16-39CF-842C-C41BA594205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" name="Google Shape;10465;p79">
              <a:extLst>
                <a:ext uri="{FF2B5EF4-FFF2-40B4-BE49-F238E27FC236}">
                  <a16:creationId xmlns:a16="http://schemas.microsoft.com/office/drawing/2014/main" id="{5D450C69-12D4-EB3A-E166-33D0049B49A9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1D24812-2D18-9943-7008-09CA59FA72A4}"/>
              </a:ext>
            </a:extLst>
          </p:cNvPr>
          <p:cNvSpPr txBox="1">
            <a:spLocks/>
          </p:cNvSpPr>
          <p:nvPr/>
        </p:nvSpPr>
        <p:spPr>
          <a:xfrm>
            <a:off x="1020859" y="5481491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  <a:hlinkClick r:id="rId3"/>
              </a:rPr>
              <a:t>https://www.linkedin.com/in/ambynet/</a:t>
            </a:r>
            <a:r>
              <a:rPr lang="es-ES" sz="1200" dirty="0">
                <a:solidFill>
                  <a:schemeClr val="tx1"/>
                </a:solidFill>
              </a:rPr>
              <a:t> / </a:t>
            </a:r>
            <a:r>
              <a:rPr lang="en-US" sz="1200" dirty="0">
                <a:solidFill>
                  <a:schemeClr val="tx2"/>
                </a:solidFill>
                <a:hlinkClick r:id="rId4"/>
              </a:rPr>
              <a:t>https://www.linkedin.com/learning/instructors/ana-maria-bisbe-york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21BFCD36-DEFB-91DF-1068-00E1963F98C1}"/>
              </a:ext>
            </a:extLst>
          </p:cNvPr>
          <p:cNvSpPr txBox="1">
            <a:spLocks/>
          </p:cNvSpPr>
          <p:nvPr/>
        </p:nvSpPr>
        <p:spPr>
          <a:xfrm>
            <a:off x="1020859" y="5978163"/>
            <a:ext cx="1225929" cy="2494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@ambynet 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97967181-E4B1-1E7B-2D1E-7819ED9B4941}"/>
              </a:ext>
            </a:extLst>
          </p:cNvPr>
          <p:cNvSpPr txBox="1">
            <a:spLocks/>
          </p:cNvSpPr>
          <p:nvPr/>
        </p:nvSpPr>
        <p:spPr>
          <a:xfrm>
            <a:off x="1020859" y="6269666"/>
            <a:ext cx="5343159" cy="351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hlinkClick r:id="rId5"/>
              </a:rPr>
              <a:t>http://amby.net/</a:t>
            </a:r>
            <a:r>
              <a:rPr lang="en-US" sz="1200" dirty="0">
                <a:solidFill>
                  <a:schemeClr val="tx1"/>
                </a:solidFill>
              </a:rPr>
              <a:t> / </a:t>
            </a:r>
            <a:r>
              <a:rPr lang="en-US" sz="1200" dirty="0">
                <a:solidFill>
                  <a:schemeClr val="tx1"/>
                </a:solidFill>
                <a:hlinkClick r:id="rId6"/>
              </a:rPr>
              <a:t>anabisbe@amby.net</a:t>
            </a: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pic>
        <p:nvPicPr>
          <p:cNvPr id="22" name="Imagen 2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248F422-2EED-3554-E642-D5A01EFE6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68" y="3494799"/>
            <a:ext cx="761309" cy="81115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4F54CBE-0450-7D6B-95D3-481B50A795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663" y="2278426"/>
            <a:ext cx="732226" cy="21537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62DF6B7-CCFC-9268-9550-DA380CE41B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08" y="3746017"/>
            <a:ext cx="716480" cy="290027"/>
          </a:xfrm>
          <a:prstGeom prst="rect">
            <a:avLst/>
          </a:prstGeom>
        </p:spPr>
      </p:pic>
      <p:pic>
        <p:nvPicPr>
          <p:cNvPr id="2" name="Imagen 1" descr="Texto&#10;&#10;Descripción generada automáticamente con confianza baja">
            <a:extLst>
              <a:ext uri="{FF2B5EF4-FFF2-40B4-BE49-F238E27FC236}">
                <a16:creationId xmlns:a16="http://schemas.microsoft.com/office/drawing/2014/main" id="{811FE8F5-9073-8388-8E67-00B3BA371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7761" y="2855764"/>
            <a:ext cx="631336" cy="80680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AE2D2FD-3745-A2D9-9F42-C53AA326FB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9079" y="2860817"/>
            <a:ext cx="631336" cy="81115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F31778-7C5C-1735-0D03-50FDC36736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7709" y="3065409"/>
            <a:ext cx="1128942" cy="40197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42C491A-991B-AFDF-0417-6AD1E3351C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4747" y="4552350"/>
            <a:ext cx="1408523" cy="773307"/>
          </a:xfrm>
          <a:prstGeom prst="rect">
            <a:avLst/>
          </a:prstGeom>
        </p:spPr>
      </p:pic>
      <p:pic>
        <p:nvPicPr>
          <p:cNvPr id="25" name="Imagen 24" descr="Círculo&#10;&#10;Descripción generada automáticamente con confianza baja">
            <a:extLst>
              <a:ext uri="{FF2B5EF4-FFF2-40B4-BE49-F238E27FC236}">
                <a16:creationId xmlns:a16="http://schemas.microsoft.com/office/drawing/2014/main" id="{2978CEB1-A924-C6E8-F289-6A4278AEF0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75" y="4552350"/>
            <a:ext cx="773307" cy="7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0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F3F3F"/>
      </a:dk2>
      <a:lt2>
        <a:srgbClr val="E5DEDB"/>
      </a:lt2>
      <a:accent1>
        <a:srgbClr val="FFCA08"/>
      </a:accent1>
      <a:accent2>
        <a:srgbClr val="2067F6"/>
      </a:accent2>
      <a:accent3>
        <a:srgbClr val="107E7E"/>
      </a:accent3>
      <a:accent4>
        <a:srgbClr val="73158D"/>
      </a:accent4>
      <a:accent5>
        <a:srgbClr val="C9421D"/>
      </a:accent5>
      <a:accent6>
        <a:srgbClr val="199F1F"/>
      </a:accent6>
      <a:hlink>
        <a:srgbClr val="2998E3"/>
      </a:hlink>
      <a:folHlink>
        <a:srgbClr val="F110F6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7bcf79-b679-40f8-be69-68cade67a1ba" xsi:nil="true"/>
    <lcf76f155ced4ddcb4097134ff3c332f xmlns="d6b31ee8-d8e5-4736-9888-27fda560a1c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8177DC1C906C64AA07F25FA26C82E7D" ma:contentTypeVersion="14" ma:contentTypeDescription="Crear nuevo documento." ma:contentTypeScope="" ma:versionID="0c062783e9d1dd705d1529668cd3e9f9">
  <xsd:schema xmlns:xsd="http://www.w3.org/2001/XMLSchema" xmlns:xs="http://www.w3.org/2001/XMLSchema" xmlns:p="http://schemas.microsoft.com/office/2006/metadata/properties" xmlns:ns2="d6b31ee8-d8e5-4736-9888-27fda560a1cd" xmlns:ns3="4c7bcf79-b679-40f8-be69-68cade67a1ba" targetNamespace="http://schemas.microsoft.com/office/2006/metadata/properties" ma:root="true" ma:fieldsID="51b6f8ab890298047cf34d384731a85c" ns2:_="" ns3:_="">
    <xsd:import namespace="d6b31ee8-d8e5-4736-9888-27fda560a1cd"/>
    <xsd:import namespace="4c7bcf79-b679-40f8-be69-68cade67a1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31ee8-d8e5-4736-9888-27fda560a1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a8fcfbf5-f95c-43bd-b397-6f9b77b76c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bcf79-b679-40f8-be69-68cade67a1b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206eedd-aa39-4993-bec3-cc8fd7acb6aa}" ma:internalName="TaxCatchAll" ma:showField="CatchAllData" ma:web="4c7bcf79-b679-40f8-be69-68cade67a1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www.w3.org/XML/1998/namespace"/>
    <ds:schemaRef ds:uri="d6b31ee8-d8e5-4736-9888-27fda560a1cd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c7bcf79-b679-40f8-be69-68cade67a1ba"/>
  </ds:schemaRefs>
</ds:datastoreItem>
</file>

<file path=customXml/itemProps3.xml><?xml version="1.0" encoding="utf-8"?>
<ds:datastoreItem xmlns:ds="http://schemas.openxmlformats.org/officeDocument/2006/customXml" ds:itemID="{158386CD-59D2-4BC4-8FE7-40F4419B04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b31ee8-d8e5-4736-9888-27fda560a1cd"/>
    <ds:schemaRef ds:uri="4c7bcf79-b679-40f8-be69-68cade67a1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14227</TotalTime>
  <Words>1621</Words>
  <Application>Microsoft Office PowerPoint</Application>
  <PresentationFormat>Panorámica</PresentationFormat>
  <Paragraphs>261</Paragraphs>
  <Slides>38</Slides>
  <Notes>9</Notes>
  <HiddenSlides>1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9" baseType="lpstr">
      <vt:lpstr>Arial</vt:lpstr>
      <vt:lpstr>Calibri</vt:lpstr>
      <vt:lpstr>Calibri Light</vt:lpstr>
      <vt:lpstr>Mulish</vt:lpstr>
      <vt:lpstr>Segoe UI</vt:lpstr>
      <vt:lpstr>Segoe UI Black</vt:lpstr>
      <vt:lpstr>Segoe UI Semibold</vt:lpstr>
      <vt:lpstr>Segoe UI Semilight</vt:lpstr>
      <vt:lpstr>Tahoma</vt:lpstr>
      <vt:lpstr>Wingdings</vt:lpstr>
      <vt:lpstr>Office Theme</vt:lpstr>
      <vt:lpstr>Optimización de consultas con SQL Server y Power Query</vt:lpstr>
      <vt:lpstr>¡Gracias sponsors!</vt:lpstr>
      <vt:lpstr>Venue Sponsor: </vt:lpstr>
      <vt:lpstr>Gold Sponsor: </vt:lpstr>
      <vt:lpstr>Gold Sponsor: </vt:lpstr>
      <vt:lpstr>Presentación de PowerPoint</vt:lpstr>
      <vt:lpstr>Power BI Day Málaga</vt:lpstr>
      <vt:lpstr>Power BI Day Málaga</vt:lpstr>
      <vt:lpstr>Ana María Bisbé York </vt:lpstr>
      <vt:lpstr>Cristina Tarabini-Castellani Ciordia</vt:lpstr>
      <vt:lpstr>Objetivos</vt:lpstr>
      <vt:lpstr>Agenda</vt:lpstr>
      <vt:lpstr>Modelo relacional</vt:lpstr>
      <vt:lpstr>Modelo dimensional</vt:lpstr>
      <vt:lpstr>Modelo tabular</vt:lpstr>
      <vt:lpstr>¿Cómo Conectar?</vt:lpstr>
      <vt:lpstr>¿Cómo Conectar?</vt:lpstr>
      <vt:lpstr>Demo 1</vt:lpstr>
      <vt:lpstr>Herramientas</vt:lpstr>
      <vt:lpstr>Herramientas Monitorización</vt:lpstr>
      <vt:lpstr>Herramientas Monitorización</vt:lpstr>
      <vt:lpstr>Herramientas Monitorización</vt:lpstr>
      <vt:lpstr>Herramientas Visualización</vt:lpstr>
      <vt:lpstr>Demo 2</vt:lpstr>
      <vt:lpstr>Query Folding o plegado de consultas en Power BI</vt:lpstr>
      <vt:lpstr>Verificar si existe Query Folding o plegado de consultas</vt:lpstr>
      <vt:lpstr>Verificar si existe Query Folding o plegado de consultas</vt:lpstr>
      <vt:lpstr>Demo 3</vt:lpstr>
      <vt:lpstr>¿Preguntas?</vt:lpstr>
      <vt:lpstr>Recursos</vt:lpstr>
      <vt:lpstr>Recursos</vt:lpstr>
      <vt:lpstr>Recursos</vt:lpstr>
      <vt:lpstr>Recursos</vt:lpstr>
      <vt:lpstr>Recursos</vt:lpstr>
      <vt:lpstr>Recursos</vt:lpstr>
      <vt:lpstr>Recursos</vt:lpstr>
      <vt:lpstr>Recursos</vt:lpstr>
      <vt:lpstr>¡Muchas gracias!  #HappyQuerying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Cristina Tarabini-Castellani Ciordia</cp:lastModifiedBy>
  <cp:revision>81</cp:revision>
  <dcterms:created xsi:type="dcterms:W3CDTF">2020-02-08T21:32:28Z</dcterms:created>
  <dcterms:modified xsi:type="dcterms:W3CDTF">2024-02-03T06:49:12Z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0x01010018177DC1C906C64AA07F25FA26C82E7D</vt:lpwstr>
  </property>
  <property fmtid="{D5CDD505-2E9C-101B-9397-08002B2CF9AE}" pid="3" name="MediaServiceImageTags">
    <vt:lpwstr/>
  </property>
</Properties>
</file>